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6" r:id="rId5"/>
    <p:sldId id="259" r:id="rId6"/>
    <p:sldId id="260" r:id="rId7"/>
    <p:sldId id="261" r:id="rId8"/>
    <p:sldId id="262" r:id="rId9"/>
    <p:sldId id="263" r:id="rId10"/>
    <p:sldId id="264" r:id="rId11"/>
    <p:sldId id="267" r:id="rId12"/>
    <p:sldId id="265"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8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7911768-7259-4E41-8A66-4E4D10198E31}" type="datetimeFigureOut">
              <a:rPr lang="en-GB" smtClean="0"/>
              <a:t>03/10/2013</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8F719DB-5C61-4420-BA5A-FFE63041C210}"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911768-7259-4E41-8A66-4E4D10198E31}" type="datetimeFigureOut">
              <a:rPr lang="en-GB" smtClean="0"/>
              <a:t>03/10/2013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11768-7259-4E41-8A66-4E4D10198E31}" type="datetimeFigureOut">
              <a:rPr lang="en-GB" smtClean="0"/>
              <a:t>03/10/2013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7911768-7259-4E41-8A66-4E4D10198E31}" type="datetimeFigureOut">
              <a:rPr lang="en-GB" smtClean="0"/>
              <a:t>03/10/2013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719DB-5C61-4420-BA5A-FFE63041C210}"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11768-7259-4E41-8A66-4E4D10198E31}" type="datetimeFigureOut">
              <a:rPr lang="en-GB" smtClean="0"/>
              <a:t>03/10/2013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911768-7259-4E41-8A66-4E4D10198E31}" type="datetimeFigureOut">
              <a:rPr lang="en-GB" smtClean="0"/>
              <a:t>03/10/2013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911768-7259-4E41-8A66-4E4D10198E31}" type="datetimeFigureOut">
              <a:rPr lang="en-GB" smtClean="0"/>
              <a:t>03/10/2013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7911768-7259-4E41-8A66-4E4D10198E31}" type="datetimeFigureOut">
              <a:rPr lang="en-GB" smtClean="0"/>
              <a:t>03/10/2013</a:t>
            </a:fld>
            <a:endParaRPr lang="en-GB"/>
          </a:p>
        </p:txBody>
      </p:sp>
      <p:sp>
        <p:nvSpPr>
          <p:cNvPr id="7" name="Slide Number Placeholder 6"/>
          <p:cNvSpPr>
            <a:spLocks noGrp="1"/>
          </p:cNvSpPr>
          <p:nvPr>
            <p:ph type="sldNum" sz="quarter" idx="12"/>
          </p:nvPr>
        </p:nvSpPr>
        <p:spPr/>
        <p:txBody>
          <a:bodyPr/>
          <a:lstStyle/>
          <a:p>
            <a:fld id="{98F719DB-5C61-4420-BA5A-FFE63041C210}"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911768-7259-4E41-8A66-4E4D10198E31}" type="datetimeFigureOut">
              <a:rPr lang="en-GB" smtClean="0"/>
              <a:t>03/10/2013</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911768-7259-4E41-8A66-4E4D10198E31}" type="datetimeFigureOut">
              <a:rPr lang="en-GB" smtClean="0"/>
              <a:t>03/10/2013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911768-7259-4E41-8A66-4E4D10198E31}" type="datetimeFigureOut">
              <a:rPr lang="en-GB" smtClean="0"/>
              <a:t>03/10/2013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719DB-5C61-4420-BA5A-FFE63041C21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7911768-7259-4E41-8A66-4E4D10198E31}" type="datetimeFigureOut">
              <a:rPr lang="en-GB" smtClean="0"/>
              <a:t>03/10/2013</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8F719DB-5C61-4420-BA5A-FFE63041C21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ociologytwynham.com/2013/07/15/media-for-profit/" TargetMode="External"/><Relationship Id="rId7" Type="http://schemas.openxmlformats.org/officeDocument/2006/relationships/hyperlink" Target="http://sociologytwynham.com/2013/07/16/norm-setting/" TargetMode="External"/><Relationship Id="rId2" Type="http://schemas.openxmlformats.org/officeDocument/2006/relationships/hyperlink" Target="http://sociologytwynham.com/2013/07/15/media-ownership/" TargetMode="External"/><Relationship Id="rId1" Type="http://schemas.openxmlformats.org/officeDocument/2006/relationships/slideLayout" Target="../slideLayouts/slideLayout2.xml"/><Relationship Id="rId6" Type="http://schemas.openxmlformats.org/officeDocument/2006/relationships/hyperlink" Target="http://sociologytwynham.com/2013/07/16/gate-keeping/" TargetMode="External"/><Relationship Id="rId5" Type="http://schemas.openxmlformats.org/officeDocument/2006/relationships/hyperlink" Target="http://sociologytwynham.com/2013/07/15/agenda-setting/" TargetMode="External"/><Relationship Id="rId4" Type="http://schemas.openxmlformats.org/officeDocument/2006/relationships/hyperlink" Target="http://sociologytwynham.com/2013/07/15/organisational-constraint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Question</a:t>
            </a:r>
            <a:endParaRPr lang="en-GB" dirty="0"/>
          </a:p>
        </p:txBody>
      </p:sp>
      <p:sp>
        <p:nvSpPr>
          <p:cNvPr id="5" name="Content Placeholder 4"/>
          <p:cNvSpPr>
            <a:spLocks noGrp="1"/>
          </p:cNvSpPr>
          <p:nvPr>
            <p:ph idx="1"/>
          </p:nvPr>
        </p:nvSpPr>
        <p:spPr/>
        <p:txBody>
          <a:bodyPr/>
          <a:lstStyle/>
          <a:p>
            <a:r>
              <a:rPr lang="en-GB" dirty="0" smtClean="0"/>
              <a:t>Identify three processes sociologists have identified as influencing the content of the news</a:t>
            </a:r>
            <a:endParaRPr lang="en-GB" dirty="0"/>
          </a:p>
        </p:txBody>
      </p:sp>
    </p:spTree>
    <p:extLst>
      <p:ext uri="{BB962C8B-B14F-4D97-AF65-F5344CB8AC3E}">
        <p14:creationId xmlns:p14="http://schemas.microsoft.com/office/powerpoint/2010/main" val="3357198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hlinkClick r:id="rId2"/>
              </a:rPr>
              <a:t>the owners</a:t>
            </a:r>
            <a:endParaRPr lang="en-GB" dirty="0" smtClean="0"/>
          </a:p>
          <a:p>
            <a:r>
              <a:rPr lang="en-GB" dirty="0" smtClean="0">
                <a:hlinkClick r:id="rId3"/>
              </a:rPr>
              <a:t>profit motive</a:t>
            </a:r>
            <a:endParaRPr lang="en-GB" dirty="0" smtClean="0"/>
          </a:p>
          <a:p>
            <a:r>
              <a:rPr lang="en-GB" dirty="0" smtClean="0">
                <a:hlinkClick r:id="rId4"/>
              </a:rPr>
              <a:t>organisational restraints</a:t>
            </a:r>
            <a:endParaRPr lang="en-GB" dirty="0" smtClean="0"/>
          </a:p>
          <a:p>
            <a:r>
              <a:rPr lang="en-GB" dirty="0" smtClean="0">
                <a:hlinkClick r:id="rId5"/>
              </a:rPr>
              <a:t>agenda-setting</a:t>
            </a:r>
            <a:endParaRPr lang="en-GB" dirty="0" smtClean="0"/>
          </a:p>
          <a:p>
            <a:r>
              <a:rPr lang="en-GB" dirty="0" smtClean="0">
                <a:hlinkClick r:id="rId6"/>
              </a:rPr>
              <a:t>gate-keeping</a:t>
            </a:r>
            <a:endParaRPr lang="en-GB" dirty="0" smtClean="0"/>
          </a:p>
          <a:p>
            <a:r>
              <a:rPr lang="en-GB" dirty="0" smtClean="0">
                <a:hlinkClick r:id="rId7"/>
              </a:rPr>
              <a:t>norm-setting</a:t>
            </a:r>
            <a:endParaRPr lang="en-GB" dirty="0" smtClean="0"/>
          </a:p>
          <a:p>
            <a:endParaRPr lang="en-GB" dirty="0"/>
          </a:p>
        </p:txBody>
      </p:sp>
    </p:spTree>
    <p:extLst>
      <p:ext uri="{BB962C8B-B14F-4D97-AF65-F5344CB8AC3E}">
        <p14:creationId xmlns:p14="http://schemas.microsoft.com/office/powerpoint/2010/main" val="335919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do you understand by the term agenda setting in relation to journalism</a:t>
            </a:r>
            <a:endParaRPr lang="en-GB" dirty="0"/>
          </a:p>
        </p:txBody>
      </p:sp>
    </p:spTree>
    <p:extLst>
      <p:ext uri="{BB962C8B-B14F-4D97-AF65-F5344CB8AC3E}">
        <p14:creationId xmlns:p14="http://schemas.microsoft.com/office/powerpoint/2010/main" val="2304973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a:t>Agenda setting is the idea the media have a powerful influence over the issues that people think about because the agenda is already set by journalists. This is because people can only discuss and form views about the issues they’ve been informed about.</a:t>
            </a:r>
          </a:p>
        </p:txBody>
      </p:sp>
    </p:spTree>
    <p:extLst>
      <p:ext uri="{BB962C8B-B14F-4D97-AF65-F5344CB8AC3E}">
        <p14:creationId xmlns:p14="http://schemas.microsoft.com/office/powerpoint/2010/main" val="380484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do you understand by the term media stereotyping?</a:t>
            </a:r>
            <a:endParaRPr lang="en-GB" dirty="0"/>
          </a:p>
        </p:txBody>
      </p:sp>
    </p:spTree>
    <p:extLst>
      <p:ext uri="{BB962C8B-B14F-4D97-AF65-F5344CB8AC3E}">
        <p14:creationId xmlns:p14="http://schemas.microsoft.com/office/powerpoint/2010/main" val="4022720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Is the way journalists construct a discourse about a particular issue. This constructs the way an issue is talked about in news items – for example welfare claimants as scroungers</a:t>
            </a:r>
            <a:endParaRPr lang="en-GB" dirty="0"/>
          </a:p>
        </p:txBody>
      </p:sp>
    </p:spTree>
    <p:extLst>
      <p:ext uri="{BB962C8B-B14F-4D97-AF65-F5344CB8AC3E}">
        <p14:creationId xmlns:p14="http://schemas.microsoft.com/office/powerpoint/2010/main" val="401822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Identify and explain two characteristics of a pluralist view of the media</a:t>
            </a:r>
            <a:endParaRPr lang="en-GB" dirty="0"/>
          </a:p>
        </p:txBody>
      </p:sp>
    </p:spTree>
    <p:extLst>
      <p:ext uri="{BB962C8B-B14F-4D97-AF65-F5344CB8AC3E}">
        <p14:creationId xmlns:p14="http://schemas.microsoft.com/office/powerpoint/2010/main" val="3662628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owners do not have direct control over media content</a:t>
            </a:r>
          </a:p>
          <a:p>
            <a:r>
              <a:rPr lang="en-GB" dirty="0" smtClean="0"/>
              <a:t>there’s no dominant class but competing social groups</a:t>
            </a:r>
          </a:p>
          <a:p>
            <a:r>
              <a:rPr lang="en-GB" dirty="0" smtClean="0"/>
              <a:t>media content isn’t ideological neither does it reflect the interests of owners</a:t>
            </a:r>
          </a:p>
          <a:p>
            <a:r>
              <a:rPr lang="en-GB" dirty="0" smtClean="0"/>
              <a:t>media content is driven by media managers who give journalists the freedom to seek out any type of newsworthy story</a:t>
            </a:r>
          </a:p>
          <a:p>
            <a:r>
              <a:rPr lang="en-GB" dirty="0" smtClean="0"/>
              <a:t>media content is their to meet the needs of its audience as the audience choose the content they wish to read or watch</a:t>
            </a:r>
          </a:p>
          <a:p>
            <a:r>
              <a:rPr lang="en-GB" dirty="0" smtClean="0"/>
              <a:t>any bias is merely reflects audience interests as the audience ultimately has the final say it what he or she wishes to view</a:t>
            </a:r>
          </a:p>
          <a:p>
            <a:endParaRPr lang="en-GB" dirty="0"/>
          </a:p>
        </p:txBody>
      </p:sp>
    </p:spTree>
    <p:extLst>
      <p:ext uri="{BB962C8B-B14F-4D97-AF65-F5344CB8AC3E}">
        <p14:creationId xmlns:p14="http://schemas.microsoft.com/office/powerpoint/2010/main" val="4157965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Identify and explain two characteristics of the Marxist view of the media </a:t>
            </a:r>
            <a:endParaRPr lang="en-GB" dirty="0"/>
          </a:p>
        </p:txBody>
      </p:sp>
    </p:spTree>
    <p:extLst>
      <p:ext uri="{BB962C8B-B14F-4D97-AF65-F5344CB8AC3E}">
        <p14:creationId xmlns:p14="http://schemas.microsoft.com/office/powerpoint/2010/main" val="2136948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owners have direct control of media content</a:t>
            </a:r>
          </a:p>
          <a:p>
            <a:r>
              <a:rPr lang="en-GB" dirty="0" smtClean="0"/>
              <a:t>owners can and do interfere with media content</a:t>
            </a:r>
          </a:p>
          <a:p>
            <a:r>
              <a:rPr lang="en-GB" dirty="0" smtClean="0"/>
              <a:t>owners use the media to spread ideas (dominant ideology) which justify the position and power of the ruling-class</a:t>
            </a:r>
          </a:p>
          <a:p>
            <a:r>
              <a:rPr lang="en-GB" dirty="0" smtClean="0"/>
              <a:t>media managers have to follow the wishes of their owners</a:t>
            </a:r>
          </a:p>
          <a:p>
            <a:r>
              <a:rPr lang="en-GB" dirty="0" smtClean="0"/>
              <a:t>journalists depend on owners for their jobs so are unlikely to run stories which challenge the status and authority of the ruling-class</a:t>
            </a:r>
          </a:p>
          <a:p>
            <a:endParaRPr lang="en-GB" dirty="0"/>
          </a:p>
        </p:txBody>
      </p:sp>
    </p:spTree>
    <p:extLst>
      <p:ext uri="{BB962C8B-B14F-4D97-AF65-F5344CB8AC3E}">
        <p14:creationId xmlns:p14="http://schemas.microsoft.com/office/powerpoint/2010/main" val="633060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a:t>Identify and explain two characteristics of the </a:t>
            </a:r>
            <a:r>
              <a:rPr lang="en-GB" dirty="0" smtClean="0"/>
              <a:t>neo- Marxist </a:t>
            </a:r>
            <a:r>
              <a:rPr lang="en-GB" dirty="0"/>
              <a:t>view of the media </a:t>
            </a:r>
          </a:p>
          <a:p>
            <a:endParaRPr lang="en-GB" dirty="0"/>
          </a:p>
        </p:txBody>
      </p:sp>
    </p:spTree>
    <p:extLst>
      <p:ext uri="{BB962C8B-B14F-4D97-AF65-F5344CB8AC3E}">
        <p14:creationId xmlns:p14="http://schemas.microsoft.com/office/powerpoint/2010/main" val="2131363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owners don’t get actively involved in controlling content on a day-to-day basis. Instead control and content is left in the hands of journalists and managers</a:t>
            </a:r>
          </a:p>
          <a:p>
            <a:r>
              <a:rPr lang="en-GB" dirty="0" smtClean="0"/>
              <a:t>as managers and journalists want to protect their jobs they seek to attract advertisers and audiences by publishing suitable content. Sometimes audiences are attracted by media criticism of ruling-class, but such criticism is never threatening or damaging</a:t>
            </a:r>
          </a:p>
          <a:p>
            <a:r>
              <a:rPr lang="en-GB" dirty="0" smtClean="0"/>
              <a:t>journalists and managers don’t tend to criticise dominant ideology because of their background. Journalists tend to be white, well-educated, middle-class and male therefore they’ve already been socialised to accept and value the ruling-class ideology, thus their media messages tend to support the established social consensus</a:t>
            </a:r>
          </a:p>
          <a:p>
            <a:endParaRPr lang="en-GB" dirty="0"/>
          </a:p>
        </p:txBody>
      </p:sp>
    </p:spTree>
    <p:extLst>
      <p:ext uri="{BB962C8B-B14F-4D97-AF65-F5344CB8AC3E}">
        <p14:creationId xmlns:p14="http://schemas.microsoft.com/office/powerpoint/2010/main" val="372284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Identify and explain the uses and gratification model</a:t>
            </a:r>
          </a:p>
          <a:p>
            <a:r>
              <a:rPr lang="en-GB" dirty="0" smtClean="0"/>
              <a:t>Identify which theoretical perspective best ties up with the uses and gratifications model</a:t>
            </a:r>
            <a:endParaRPr lang="en-GB" dirty="0"/>
          </a:p>
        </p:txBody>
      </p:sp>
    </p:spTree>
    <p:extLst>
      <p:ext uri="{BB962C8B-B14F-4D97-AF65-F5344CB8AC3E}">
        <p14:creationId xmlns:p14="http://schemas.microsoft.com/office/powerpoint/2010/main" val="3606984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Audiences actively choose what they want to use the media for rather than audiences being used by the media</a:t>
            </a:r>
          </a:p>
          <a:p>
            <a:r>
              <a:rPr lang="en-GB" smtClean="0"/>
              <a:t>Pluralist </a:t>
            </a:r>
            <a:endParaRPr lang="en-GB"/>
          </a:p>
        </p:txBody>
      </p:sp>
    </p:spTree>
    <p:extLst>
      <p:ext uri="{BB962C8B-B14F-4D97-AF65-F5344CB8AC3E}">
        <p14:creationId xmlns:p14="http://schemas.microsoft.com/office/powerpoint/2010/main" val="3336336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153</TotalTime>
  <Words>319</Words>
  <Application>Microsoft Office PowerPoint</Application>
  <PresentationFormat>On-screen Show (4:3)</PresentationFormat>
  <Paragraphs>46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Austin</vt:lpstr>
      <vt:lpstr>Question</vt:lpstr>
      <vt:lpstr>Answer</vt:lpstr>
      <vt:lpstr>Question</vt:lpstr>
      <vt:lpstr>Answer</vt:lpstr>
      <vt:lpstr>Question</vt:lpstr>
      <vt:lpstr>Answer</vt:lpstr>
      <vt:lpstr>Question</vt:lpstr>
      <vt:lpstr>Answer</vt:lpstr>
      <vt:lpstr>Question</vt:lpstr>
      <vt:lpstr>Answer</vt:lpstr>
      <vt:lpstr>Question</vt:lpstr>
      <vt:lpstr>Answer</vt:lpstr>
      <vt:lpstr>Question</vt:lpstr>
      <vt:lpstr>Answer</vt:lpstr>
    </vt:vector>
  </TitlesOfParts>
  <Company>Twynham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Thompson</dc:creator>
  <cp:lastModifiedBy>Chris Thompson</cp:lastModifiedBy>
  <cp:revision>4</cp:revision>
  <dcterms:created xsi:type="dcterms:W3CDTF">2013-10-03T11:49:54Z</dcterms:created>
  <dcterms:modified xsi:type="dcterms:W3CDTF">2013-10-03T14:23:32Z</dcterms:modified>
</cp:coreProperties>
</file>