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3" r:id="rId5"/>
    <p:sldId id="265" r:id="rId6"/>
    <p:sldId id="266" r:id="rId7"/>
    <p:sldId id="264" r:id="rId8"/>
    <p:sldId id="267" r:id="rId9"/>
    <p:sldId id="268" r:id="rId10"/>
    <p:sldId id="25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83120F-0DFF-4AB9-AEE2-803FD6180051}" type="datetimeFigureOut">
              <a:rPr lang="en-GB" smtClean="0"/>
              <a:t>08/05/2012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13737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83120F-0DFF-4AB9-AEE2-803FD6180051}" type="datetimeFigureOut">
              <a:rPr lang="en-GB" smtClean="0"/>
              <a:t>08/05/2012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4196815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83120F-0DFF-4AB9-AEE2-803FD6180051}" type="datetimeFigureOut">
              <a:rPr lang="en-GB" smtClean="0"/>
              <a:t>08/05/2012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3621325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83120F-0DFF-4AB9-AEE2-803FD6180051}" type="datetimeFigureOut">
              <a:rPr lang="en-GB" smtClean="0"/>
              <a:t>08/05/2012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382062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83120F-0DFF-4AB9-AEE2-803FD6180051}" type="datetimeFigureOut">
              <a:rPr lang="en-GB" smtClean="0"/>
              <a:t>08/05/2012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1476966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83120F-0DFF-4AB9-AEE2-803FD6180051}" type="datetimeFigureOut">
              <a:rPr lang="en-GB" smtClean="0"/>
              <a:t>08/05/2012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419083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3120F-0DFF-4AB9-AEE2-803FD6180051}" type="datetimeFigureOut">
              <a:rPr lang="en-GB" smtClean="0"/>
              <a:t>08/05/2012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319270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3120F-0DFF-4AB9-AEE2-803FD6180051}" type="datetimeFigureOut">
              <a:rPr lang="en-GB" smtClean="0"/>
              <a:t>08/05/2012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4046104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3120F-0DFF-4AB9-AEE2-803FD6180051}" type="datetimeFigureOut">
              <a:rPr lang="en-GB" smtClean="0"/>
              <a:t>08/05/2012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320235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83120F-0DFF-4AB9-AEE2-803FD6180051}" type="datetimeFigureOut">
              <a:rPr lang="en-GB" smtClean="0"/>
              <a:t>08/05/2012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1335396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83120F-0DFF-4AB9-AEE2-803FD6180051}" type="datetimeFigureOut">
              <a:rPr lang="en-GB" smtClean="0"/>
              <a:t>08/05/2012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A21458-BAE4-4DC6-B0CF-52F9225EC91A}" type="slidenum">
              <a:rPr lang="en-GB" smtClean="0"/>
              <a:t>‹#›</a:t>
            </a:fld>
            <a:endParaRPr lang="en-GB"/>
          </a:p>
        </p:txBody>
      </p:sp>
    </p:spTree>
    <p:extLst>
      <p:ext uri="{BB962C8B-B14F-4D97-AF65-F5344CB8AC3E}">
        <p14:creationId xmlns:p14="http://schemas.microsoft.com/office/powerpoint/2010/main" val="299098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3120F-0DFF-4AB9-AEE2-803FD6180051}" type="datetimeFigureOut">
              <a:rPr lang="en-GB" smtClean="0"/>
              <a:t>08/05/2012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21458-BAE4-4DC6-B0CF-52F9225EC91A}" type="slidenum">
              <a:rPr lang="en-GB" smtClean="0"/>
              <a:t>‹#›</a:t>
            </a:fld>
            <a:endParaRPr lang="en-GB"/>
          </a:p>
        </p:txBody>
      </p:sp>
    </p:spTree>
    <p:extLst>
      <p:ext uri="{BB962C8B-B14F-4D97-AF65-F5344CB8AC3E}">
        <p14:creationId xmlns:p14="http://schemas.microsoft.com/office/powerpoint/2010/main" val="2353079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4625"/>
            <a:ext cx="6408712" cy="576064"/>
          </a:xfrm>
        </p:spPr>
        <p:txBody>
          <a:bodyPr>
            <a:normAutofit fontScale="90000"/>
          </a:bodyPr>
          <a:lstStyle/>
          <a:p>
            <a:r>
              <a:rPr lang="en-GB" dirty="0" smtClean="0"/>
              <a:t>SOCIAL CLASS AND IDENTITY</a:t>
            </a:r>
            <a:endParaRPr lang="en-GB" dirty="0"/>
          </a:p>
        </p:txBody>
      </p:sp>
      <p:sp>
        <p:nvSpPr>
          <p:cNvPr id="3" name="Content Placeholder 2"/>
          <p:cNvSpPr>
            <a:spLocks noGrp="1"/>
          </p:cNvSpPr>
          <p:nvPr>
            <p:ph idx="1"/>
          </p:nvPr>
        </p:nvSpPr>
        <p:spPr>
          <a:xfrm>
            <a:off x="251520" y="548680"/>
            <a:ext cx="8373616" cy="2304256"/>
          </a:xfrm>
        </p:spPr>
        <p:txBody>
          <a:bodyPr>
            <a:normAutofit fontScale="47500" lnSpcReduction="20000"/>
          </a:bodyPr>
          <a:lstStyle/>
          <a:p>
            <a:r>
              <a:rPr lang="en-GB" dirty="0" smtClean="0"/>
              <a:t>UK society consists of different social classes (upper, middle and working).</a:t>
            </a:r>
          </a:p>
          <a:p>
            <a:r>
              <a:rPr lang="en-GB" dirty="0" smtClean="0"/>
              <a:t>Upper Class values – deferred gratification, future time orientation, An education based around private boarding schools, the employment of domestic staff, A taste for high culture, Particular codes of etiquette and manners</a:t>
            </a:r>
          </a:p>
          <a:p>
            <a:r>
              <a:rPr lang="en-GB" dirty="0" smtClean="0"/>
              <a:t>Middle class values - A commitment to education and recognition of its importance for career success, A recognition of the importance of individual efforts, personal ambition and self-help for success in life, A sense of individual and family self-interest, A commitment to, or a learning towards, greater respect for high culture than popular culture, A concern with their own fitness, health and well-being</a:t>
            </a:r>
          </a:p>
          <a:p>
            <a:r>
              <a:rPr lang="en-GB" dirty="0" smtClean="0"/>
              <a:t>Working class Values – present time orientation, instant gratification, little interest in high culture, lack of concern for education, restricted speech codes</a:t>
            </a:r>
          </a:p>
          <a:p>
            <a:endParaRPr lang="en-GB" dirty="0"/>
          </a:p>
        </p:txBody>
      </p:sp>
      <p:sp>
        <p:nvSpPr>
          <p:cNvPr id="5" name="TextBox 4"/>
          <p:cNvSpPr txBox="1"/>
          <p:nvPr/>
        </p:nvSpPr>
        <p:spPr>
          <a:xfrm>
            <a:off x="2516668" y="2803453"/>
            <a:ext cx="1479268" cy="3970318"/>
          </a:xfrm>
          <a:prstGeom prst="rect">
            <a:avLst/>
          </a:prstGeom>
          <a:noFill/>
        </p:spPr>
        <p:txBody>
          <a:bodyPr wrap="square" rtlCol="0">
            <a:spAutoFit/>
          </a:bodyPr>
          <a:lstStyle/>
          <a:p>
            <a:r>
              <a:rPr lang="en-GB" dirty="0" smtClean="0"/>
              <a:t>BOURDIEU (1971) each social class has it’s own cultural framework or set of ideas, he called “HABITUS” and upper class people have “CULTURAL CAPITAL”</a:t>
            </a:r>
            <a:endParaRPr lang="en-GB" dirty="0"/>
          </a:p>
        </p:txBody>
      </p:sp>
      <p:sp>
        <p:nvSpPr>
          <p:cNvPr id="6" name="TextBox 5"/>
          <p:cNvSpPr txBox="1"/>
          <p:nvPr/>
        </p:nvSpPr>
        <p:spPr>
          <a:xfrm>
            <a:off x="3995936" y="2780928"/>
            <a:ext cx="1398914" cy="2308324"/>
          </a:xfrm>
          <a:prstGeom prst="rect">
            <a:avLst/>
          </a:prstGeom>
          <a:noFill/>
        </p:spPr>
        <p:txBody>
          <a:bodyPr wrap="square" rtlCol="0">
            <a:spAutoFit/>
          </a:bodyPr>
          <a:lstStyle/>
          <a:p>
            <a:r>
              <a:rPr lang="en-GB" sz="1600" dirty="0" smtClean="0"/>
              <a:t>Savage(1995) &amp; ROBERTS (2001) difficult to generalise with accuracy about a shared middle class culture and identity.</a:t>
            </a:r>
            <a:endParaRPr lang="en-GB" sz="1600" dirty="0"/>
          </a:p>
        </p:txBody>
      </p:sp>
      <p:sp>
        <p:nvSpPr>
          <p:cNvPr id="7" name="TextBox 6"/>
          <p:cNvSpPr txBox="1"/>
          <p:nvPr/>
        </p:nvSpPr>
        <p:spPr>
          <a:xfrm>
            <a:off x="5652120" y="4743258"/>
            <a:ext cx="3137946" cy="1323439"/>
          </a:xfrm>
          <a:prstGeom prst="rect">
            <a:avLst/>
          </a:prstGeom>
          <a:noFill/>
        </p:spPr>
        <p:txBody>
          <a:bodyPr wrap="square" rtlCol="0">
            <a:spAutoFit/>
          </a:bodyPr>
          <a:lstStyle/>
          <a:p>
            <a:r>
              <a:rPr lang="en-GB" sz="1600" dirty="0" err="1" smtClean="0"/>
              <a:t>Pakulski</a:t>
            </a:r>
            <a:r>
              <a:rPr lang="en-GB" sz="1600" dirty="0" smtClean="0"/>
              <a:t> and Waters (1996) – Lifestyle and consumption patterns of different status groups is an important factor in a person’s identity, replacing class.</a:t>
            </a:r>
            <a:endParaRPr lang="en-GB" sz="1600" dirty="0"/>
          </a:p>
        </p:txBody>
      </p:sp>
      <p:sp>
        <p:nvSpPr>
          <p:cNvPr id="9" name="TextBox 8"/>
          <p:cNvSpPr txBox="1"/>
          <p:nvPr/>
        </p:nvSpPr>
        <p:spPr>
          <a:xfrm>
            <a:off x="5538510" y="2636912"/>
            <a:ext cx="3024336" cy="2062103"/>
          </a:xfrm>
          <a:prstGeom prst="rect">
            <a:avLst/>
          </a:prstGeom>
          <a:noFill/>
        </p:spPr>
        <p:txBody>
          <a:bodyPr wrap="square" rtlCol="0">
            <a:spAutoFit/>
          </a:bodyPr>
          <a:lstStyle/>
          <a:p>
            <a:r>
              <a:rPr lang="en-GB" sz="1600" dirty="0" smtClean="0"/>
              <a:t>Postmodernist Writers – Identities have become much more fluid and changeable, people can chop and change any identities they want. Consumer culture has replaced class culture as the major influence on people’s identities.</a:t>
            </a:r>
            <a:endParaRPr lang="en-GB" sz="1600" dirty="0"/>
          </a:p>
        </p:txBody>
      </p:sp>
      <p:sp>
        <p:nvSpPr>
          <p:cNvPr id="10" name="TextBox 9"/>
          <p:cNvSpPr txBox="1"/>
          <p:nvPr/>
        </p:nvSpPr>
        <p:spPr>
          <a:xfrm>
            <a:off x="395536" y="2778231"/>
            <a:ext cx="1872208" cy="3970318"/>
          </a:xfrm>
          <a:prstGeom prst="rect">
            <a:avLst/>
          </a:prstGeom>
          <a:noFill/>
        </p:spPr>
        <p:txBody>
          <a:bodyPr wrap="square" rtlCol="0">
            <a:spAutoFit/>
          </a:bodyPr>
          <a:lstStyle/>
          <a:p>
            <a:r>
              <a:rPr lang="en-GB" sz="1400" dirty="0" smtClean="0"/>
              <a:t>Social class is an important influence on people’s lives. An individual’s social class has a major influence on his or her life chances. The chance of obtaining those things defined as desirable and avoiding those things defined as undesirable in any society. There are wide, measurable differences in life chances between social classes. For example:</a:t>
            </a:r>
            <a:endParaRPr lang="en-GB" sz="1400" dirty="0"/>
          </a:p>
        </p:txBody>
      </p:sp>
    </p:spTree>
    <p:extLst>
      <p:ext uri="{BB962C8B-B14F-4D97-AF65-F5344CB8AC3E}">
        <p14:creationId xmlns:p14="http://schemas.microsoft.com/office/powerpoint/2010/main" val="2808512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a:xfrm>
            <a:off x="467544" y="-171400"/>
            <a:ext cx="8229600" cy="1143000"/>
          </a:xfrm>
        </p:spPr>
        <p:txBody>
          <a:bodyPr/>
          <a:lstStyle/>
          <a:p>
            <a:pPr eaLnBrk="1" hangingPunct="1"/>
            <a:r>
              <a:rPr lang="en-GB" u="sng" dirty="0" smtClean="0"/>
              <a:t>Age</a:t>
            </a:r>
          </a:p>
        </p:txBody>
      </p:sp>
      <p:sp>
        <p:nvSpPr>
          <p:cNvPr id="34818" name="Rectangle 3"/>
          <p:cNvSpPr>
            <a:spLocks noGrp="1"/>
          </p:cNvSpPr>
          <p:nvPr>
            <p:ph type="body" idx="1"/>
          </p:nvPr>
        </p:nvSpPr>
        <p:spPr>
          <a:xfrm>
            <a:off x="323528" y="908720"/>
            <a:ext cx="8640763" cy="5688360"/>
          </a:xfrm>
        </p:spPr>
        <p:txBody>
          <a:bodyPr>
            <a:normAutofit fontScale="92500" lnSpcReduction="20000"/>
          </a:bodyPr>
          <a:lstStyle/>
          <a:p>
            <a:pPr>
              <a:lnSpc>
                <a:spcPct val="120000"/>
              </a:lnSpc>
            </a:pPr>
            <a:r>
              <a:rPr lang="en-GB" sz="2400" dirty="0" smtClean="0"/>
              <a:t>Age is a </a:t>
            </a:r>
            <a:r>
              <a:rPr lang="en-GB" sz="2400" b="1" dirty="0" smtClean="0"/>
              <a:t>social construction</a:t>
            </a:r>
            <a:r>
              <a:rPr lang="en-GB" sz="2400" dirty="0" smtClean="0"/>
              <a:t>, the identity and status allocated to people of different ages is created by society and social attitudes, not by biology. </a:t>
            </a:r>
          </a:p>
          <a:p>
            <a:pPr>
              <a:lnSpc>
                <a:spcPct val="120000"/>
              </a:lnSpc>
            </a:pPr>
            <a:r>
              <a:rPr lang="en-GB" sz="2400" b="1" dirty="0"/>
              <a:t>Social </a:t>
            </a:r>
            <a:r>
              <a:rPr lang="en-GB" sz="2400" b="1" dirty="0" smtClean="0"/>
              <a:t>attitudes</a:t>
            </a:r>
            <a:r>
              <a:rPr lang="en-GB" sz="2400" dirty="0" smtClean="0"/>
              <a:t> to </a:t>
            </a:r>
            <a:r>
              <a:rPr lang="en-GB" sz="2400" dirty="0"/>
              <a:t>people of different ages vary </a:t>
            </a:r>
            <a:r>
              <a:rPr lang="en-GB" sz="2400" dirty="0" smtClean="0"/>
              <a:t>between cultures, in some societies old people have a high status as the “elders” of a community (Japan) whereas in Britain they tend to lack status and authority. </a:t>
            </a:r>
          </a:p>
          <a:p>
            <a:pPr>
              <a:lnSpc>
                <a:spcPct val="120000"/>
              </a:lnSpc>
            </a:pPr>
            <a:r>
              <a:rPr lang="en-GB" sz="2400" b="1" dirty="0" smtClean="0"/>
              <a:t>Functionalist</a:t>
            </a:r>
            <a:r>
              <a:rPr lang="en-GB" sz="2400" dirty="0" smtClean="0"/>
              <a:t> writers suggest that young people finding difficulty in establishing an adult identity leads to </a:t>
            </a:r>
            <a:r>
              <a:rPr lang="en-GB" sz="2400" b="1" dirty="0" smtClean="0"/>
              <a:t>status frustration</a:t>
            </a:r>
            <a:r>
              <a:rPr lang="en-GB" sz="2400" dirty="0" smtClean="0"/>
              <a:t>, this is frustration from being denied status in society. </a:t>
            </a:r>
          </a:p>
          <a:p>
            <a:pPr>
              <a:lnSpc>
                <a:spcPct val="120000"/>
              </a:lnSpc>
            </a:pPr>
            <a:r>
              <a:rPr lang="en-GB" sz="2400" b="1" dirty="0" smtClean="0"/>
              <a:t>Ageism</a:t>
            </a:r>
            <a:r>
              <a:rPr lang="en-GB" sz="2400" dirty="0" smtClean="0"/>
              <a:t> is stereotyping, prejudice and discrimination against individuals or groups on the grounds of age.</a:t>
            </a:r>
          </a:p>
          <a:p>
            <a:pPr>
              <a:lnSpc>
                <a:spcPct val="120000"/>
              </a:lnSpc>
            </a:pPr>
            <a:r>
              <a:rPr lang="en-GB" sz="2400" dirty="0" smtClean="0"/>
              <a:t>Old age might be regarded as an example of a </a:t>
            </a:r>
            <a:r>
              <a:rPr lang="en-GB" sz="2400" b="1" dirty="0" smtClean="0"/>
              <a:t>stigmatised identity</a:t>
            </a:r>
            <a:r>
              <a:rPr lang="en-GB" sz="2400" dirty="0" smtClean="0"/>
              <a:t>, this prevents older people from establishing identities other </a:t>
            </a:r>
            <a:r>
              <a:rPr lang="en-GB" sz="2400" smtClean="0"/>
              <a:t>than simply </a:t>
            </a:r>
            <a:r>
              <a:rPr lang="en-GB" sz="2400" dirty="0" smtClean="0"/>
              <a:t>being the “old person” found in negative </a:t>
            </a:r>
            <a:r>
              <a:rPr lang="en-GB" sz="2400" b="1" dirty="0" smtClean="0"/>
              <a:t>stereotypes</a:t>
            </a:r>
            <a:r>
              <a:rPr lang="en-GB" sz="2400" dirty="0" smtClean="0"/>
              <a:t>. </a:t>
            </a:r>
          </a:p>
          <a:p>
            <a:pPr marL="0" indent="0">
              <a:lnSpc>
                <a:spcPct val="80000"/>
              </a:lnSpc>
              <a:buNone/>
            </a:pPr>
            <a:endParaRPr lang="en-GB" sz="2400" dirty="0" smtClean="0"/>
          </a:p>
          <a:p>
            <a:pPr>
              <a:lnSpc>
                <a:spcPct val="80000"/>
              </a:lnSpc>
            </a:pPr>
            <a:endParaRPr lang="en-GB" sz="2400" dirty="0" smtClean="0"/>
          </a:p>
          <a:p>
            <a:pPr marL="0" indent="0">
              <a:lnSpc>
                <a:spcPct val="80000"/>
              </a:lnSpc>
              <a:buNone/>
            </a:pPr>
            <a:endParaRPr lang="en-GB" sz="2400" dirty="0" smtClean="0"/>
          </a:p>
          <a:p>
            <a:pPr eaLnBrk="1" hangingPunct="1">
              <a:lnSpc>
                <a:spcPct val="80000"/>
              </a:lnSpc>
            </a:pPr>
            <a:endParaRPr lang="en-GB" sz="2400" dirty="0" smtClean="0"/>
          </a:p>
        </p:txBody>
      </p:sp>
    </p:spTree>
    <p:extLst>
      <p:ext uri="{BB962C8B-B14F-4D97-AF65-F5344CB8AC3E}">
        <p14:creationId xmlns:p14="http://schemas.microsoft.com/office/powerpoint/2010/main" val="756648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008" y="-171400"/>
            <a:ext cx="7772400" cy="1470025"/>
          </a:xfrm>
        </p:spPr>
        <p:txBody>
          <a:bodyPr/>
          <a:lstStyle/>
          <a:p>
            <a:r>
              <a:rPr lang="en-GB" u="sng" dirty="0" smtClean="0"/>
              <a:t>Nationality</a:t>
            </a:r>
            <a:endParaRPr lang="en-GB" u="sng" dirty="0"/>
          </a:p>
        </p:txBody>
      </p:sp>
      <p:sp>
        <p:nvSpPr>
          <p:cNvPr id="3" name="Subtitle 2"/>
          <p:cNvSpPr>
            <a:spLocks noGrp="1"/>
          </p:cNvSpPr>
          <p:nvPr>
            <p:ph type="subTitle" idx="1"/>
          </p:nvPr>
        </p:nvSpPr>
        <p:spPr>
          <a:xfrm>
            <a:off x="179512" y="1196752"/>
            <a:ext cx="8784976" cy="5400600"/>
          </a:xfrm>
        </p:spPr>
        <p:txBody>
          <a:bodyPr>
            <a:normAutofit fontScale="62500" lnSpcReduction="20000"/>
          </a:bodyPr>
          <a:lstStyle/>
          <a:p>
            <a:pPr marL="457200" indent="-457200" algn="l">
              <a:buFont typeface="Arial" pitchFamily="34" charset="0"/>
              <a:buChar char="•"/>
            </a:pPr>
            <a:r>
              <a:rPr lang="en-GB" sz="3400" dirty="0" smtClean="0">
                <a:solidFill>
                  <a:schemeClr val="tx1"/>
                </a:solidFill>
              </a:rPr>
              <a:t>Nation- a particular geographical area which a group of people identify. </a:t>
            </a:r>
          </a:p>
          <a:p>
            <a:pPr marL="457200" indent="-457200" algn="l">
              <a:buFont typeface="Arial" pitchFamily="34" charset="0"/>
              <a:buChar char="•"/>
            </a:pPr>
            <a:r>
              <a:rPr lang="en-GB" sz="3400" dirty="0" smtClean="0">
                <a:solidFill>
                  <a:schemeClr val="tx1"/>
                </a:solidFill>
              </a:rPr>
              <a:t>Nation-state- a nation with its own independent government</a:t>
            </a:r>
          </a:p>
          <a:p>
            <a:pPr marL="457200" indent="-457200" algn="l">
              <a:buFont typeface="Arial" pitchFamily="34" charset="0"/>
              <a:buChar char="•"/>
            </a:pPr>
            <a:r>
              <a:rPr lang="en-GB" sz="3400" dirty="0" smtClean="0">
                <a:solidFill>
                  <a:schemeClr val="tx1"/>
                </a:solidFill>
              </a:rPr>
              <a:t>Nationality- Is having a nation state, e.g. the right to vote/passport and rights/responsibilities. </a:t>
            </a:r>
          </a:p>
          <a:p>
            <a:pPr marL="457200" indent="-457200" algn="l">
              <a:buFont typeface="Arial" pitchFamily="34" charset="0"/>
              <a:buChar char="•"/>
            </a:pPr>
            <a:r>
              <a:rPr lang="en-GB" sz="3400" dirty="0" smtClean="0">
                <a:solidFill>
                  <a:schemeClr val="tx1"/>
                </a:solidFill>
              </a:rPr>
              <a:t>Hall suggests that every nation has a connection of stories/ symbols and experiences. E.g. fish and chips in Britain. </a:t>
            </a:r>
          </a:p>
          <a:p>
            <a:pPr marL="457200" indent="-457200" algn="l">
              <a:buFont typeface="Arial" pitchFamily="34" charset="0"/>
              <a:buChar char="•"/>
            </a:pPr>
            <a:r>
              <a:rPr lang="en-GB" sz="3400" dirty="0" smtClean="0">
                <a:solidFill>
                  <a:schemeClr val="tx1"/>
                </a:solidFill>
              </a:rPr>
              <a:t>National identity involves a sense of belonging to a place. Ways of which people are socialised into a national identity includes shared experiences, national anthem, national sports terms, festivals and traditions.</a:t>
            </a:r>
          </a:p>
          <a:p>
            <a:pPr marL="457200" indent="-457200" algn="l">
              <a:buFont typeface="Arial" pitchFamily="34" charset="0"/>
              <a:buChar char="•"/>
            </a:pPr>
            <a:r>
              <a:rPr lang="en-GB" sz="3400" dirty="0" smtClean="0">
                <a:solidFill>
                  <a:schemeClr val="tx1"/>
                </a:solidFill>
              </a:rPr>
              <a:t>Nationalism- a sense of pride and commitment to a nation.</a:t>
            </a:r>
          </a:p>
          <a:p>
            <a:pPr marL="457200" indent="-457200" algn="l">
              <a:buFont typeface="Arial" pitchFamily="34" charset="0"/>
              <a:buChar char="•"/>
            </a:pPr>
            <a:r>
              <a:rPr lang="en-GB" sz="3400" dirty="0" smtClean="0">
                <a:solidFill>
                  <a:schemeClr val="tx1"/>
                </a:solidFill>
              </a:rPr>
              <a:t>British values are the queen, union jack and the type of food that we eat.</a:t>
            </a:r>
          </a:p>
          <a:p>
            <a:pPr marL="457200" indent="-457200" algn="l">
              <a:buFont typeface="Arial" pitchFamily="34" charset="0"/>
              <a:buChar char="•"/>
            </a:pPr>
            <a:r>
              <a:rPr lang="en-GB" sz="3400" dirty="0" smtClean="0">
                <a:solidFill>
                  <a:schemeClr val="tx1"/>
                </a:solidFill>
              </a:rPr>
              <a:t>Globalization is changing national cultures. </a:t>
            </a:r>
            <a:r>
              <a:rPr lang="en-GB" sz="3400" dirty="0">
                <a:solidFill>
                  <a:schemeClr val="tx1"/>
                </a:solidFill>
              </a:rPr>
              <a:t>Mass media exposes us to another culture on the news, showing its attitudes and behaviour. </a:t>
            </a:r>
            <a:endParaRPr lang="en-GB" sz="3400" dirty="0" smtClean="0">
              <a:solidFill>
                <a:schemeClr val="tx1"/>
              </a:solidFill>
            </a:endParaRPr>
          </a:p>
          <a:p>
            <a:pPr marL="457200" indent="-457200" algn="l">
              <a:buFont typeface="Arial" pitchFamily="34" charset="0"/>
              <a:buChar char="•"/>
            </a:pPr>
            <a:r>
              <a:rPr lang="en-GB" sz="3400" dirty="0" smtClean="0">
                <a:solidFill>
                  <a:schemeClr val="tx1"/>
                </a:solidFill>
              </a:rPr>
              <a:t>Hall suggests national cultures may decline due to globalization, causing loss of tradition. </a:t>
            </a:r>
          </a:p>
          <a:p>
            <a:pPr marL="457200" indent="-457200" algn="l">
              <a:buFont typeface="Arial" pitchFamily="34" charset="0"/>
              <a:buChar char="•"/>
            </a:pPr>
            <a:r>
              <a:rPr lang="en-GB" sz="3400" dirty="0" smtClean="0">
                <a:solidFill>
                  <a:schemeClr val="tx1"/>
                </a:solidFill>
              </a:rPr>
              <a:t>Culture of hybridity- mix of two cultures. </a:t>
            </a:r>
          </a:p>
        </p:txBody>
      </p:sp>
    </p:spTree>
    <p:extLst>
      <p:ext uri="{BB962C8B-B14F-4D97-AF65-F5344CB8AC3E}">
        <p14:creationId xmlns:p14="http://schemas.microsoft.com/office/powerpoint/2010/main" val="2356673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197346"/>
            <a:ext cx="7560840" cy="6247864"/>
          </a:xfrm>
          <a:prstGeom prst="rect">
            <a:avLst/>
          </a:prstGeom>
        </p:spPr>
        <p:txBody>
          <a:bodyPr wrap="square">
            <a:spAutoFit/>
          </a:bodyPr>
          <a:lstStyle/>
          <a:p>
            <a:r>
              <a:rPr lang="en-GB" sz="2000" u="sng" dirty="0"/>
              <a:t>Ethnicity- </a:t>
            </a:r>
          </a:p>
          <a:p>
            <a:endParaRPr lang="en-GB" sz="2000" dirty="0"/>
          </a:p>
          <a:p>
            <a:pPr marL="285750" indent="-285750">
              <a:buFont typeface="Arial" pitchFamily="34" charset="0"/>
              <a:buChar char="•"/>
            </a:pPr>
            <a:r>
              <a:rPr lang="en-GB" sz="2000" dirty="0" smtClean="0"/>
              <a:t>An </a:t>
            </a:r>
            <a:r>
              <a:rPr lang="en-GB" sz="2000" dirty="0"/>
              <a:t>ethnic identity is one where individuals asserts their identity primarily in terms of the ethnic group and culture to which they belong (values, beliefs, traditions, language, diet, dress religious ideas).</a:t>
            </a:r>
          </a:p>
          <a:p>
            <a:endParaRPr lang="en-GB" sz="2000" dirty="0"/>
          </a:p>
          <a:p>
            <a:pPr marL="285750" indent="-285750">
              <a:buFont typeface="Arial" pitchFamily="34" charset="0"/>
              <a:buChar char="•"/>
            </a:pPr>
            <a:r>
              <a:rPr lang="en-GB" sz="2000" dirty="0"/>
              <a:t>Diaspora- the dispersal of an ethnic population from its original homeland + spreading out across the world- retaining cultural ties to national origin</a:t>
            </a:r>
          </a:p>
          <a:p>
            <a:endParaRPr lang="en-GB" sz="2000" dirty="0"/>
          </a:p>
          <a:p>
            <a:pPr marL="285750" indent="-285750">
              <a:buFont typeface="Arial" pitchFamily="34" charset="0"/>
              <a:buChar char="•"/>
            </a:pPr>
            <a:r>
              <a:rPr lang="en-GB" sz="2000" dirty="0"/>
              <a:t>Hall (1992)- suggests that ethnic identities are becoming harder to identify </a:t>
            </a:r>
          </a:p>
          <a:p>
            <a:endParaRPr lang="en-GB" sz="2000" dirty="0"/>
          </a:p>
          <a:p>
            <a:pPr marL="285750" indent="-285750">
              <a:buFont typeface="Arial" pitchFamily="34" charset="0"/>
              <a:buChar char="•"/>
            </a:pPr>
            <a:r>
              <a:rPr lang="en-GB" sz="2000" dirty="0"/>
              <a:t>Hybridization- all ethnic groups drawing on a range of cultures to create new hybrid identities. </a:t>
            </a:r>
          </a:p>
          <a:p>
            <a:endParaRPr lang="en-GB" sz="2000" dirty="0"/>
          </a:p>
          <a:p>
            <a:pPr marL="285750" indent="-285750">
              <a:buFont typeface="Arial" pitchFamily="34" charset="0"/>
              <a:buChar char="•"/>
            </a:pPr>
            <a:r>
              <a:rPr lang="en-GB" sz="2000" dirty="0"/>
              <a:t>Ethnocentrism-  is a view of the world in which other cultures are seen through the eyes of ones own culture, with devaluating the others. </a:t>
            </a:r>
          </a:p>
        </p:txBody>
      </p:sp>
    </p:spTree>
    <p:extLst>
      <p:ext uri="{BB962C8B-B14F-4D97-AF65-F5344CB8AC3E}">
        <p14:creationId xmlns:p14="http://schemas.microsoft.com/office/powerpoint/2010/main" val="4150875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a:t>
            </a:r>
            <a:r>
              <a:rPr lang="en-GB" dirty="0" smtClean="0"/>
              <a:t>isability</a:t>
            </a:r>
            <a:endParaRPr lang="en-GB" dirty="0"/>
          </a:p>
        </p:txBody>
      </p:sp>
      <p:sp>
        <p:nvSpPr>
          <p:cNvPr id="3" name="Content Placeholder 2"/>
          <p:cNvSpPr>
            <a:spLocks noGrp="1"/>
          </p:cNvSpPr>
          <p:nvPr>
            <p:ph idx="1"/>
          </p:nvPr>
        </p:nvSpPr>
        <p:spPr>
          <a:xfrm>
            <a:off x="395536" y="1196752"/>
            <a:ext cx="8229600" cy="4896544"/>
          </a:xfrm>
        </p:spPr>
        <p:txBody>
          <a:bodyPr>
            <a:noAutofit/>
          </a:bodyPr>
          <a:lstStyle/>
          <a:p>
            <a:pPr>
              <a:buNone/>
            </a:pPr>
            <a:r>
              <a:rPr lang="en-GB" sz="2000" dirty="0"/>
              <a:t> </a:t>
            </a:r>
            <a:r>
              <a:rPr lang="en-GB" sz="2000" dirty="0" smtClean="0"/>
              <a:t>     An </a:t>
            </a:r>
            <a:r>
              <a:rPr lang="en-GB" sz="2000" b="1" dirty="0" smtClean="0"/>
              <a:t>impairment</a:t>
            </a:r>
            <a:r>
              <a:rPr lang="en-GB" sz="2000" dirty="0" smtClean="0"/>
              <a:t> is some abnormal functioning of the body or mind either that one is born with. It prevents people form carrying out normal activities. </a:t>
            </a:r>
          </a:p>
          <a:p>
            <a:pPr>
              <a:buNone/>
            </a:pPr>
            <a:r>
              <a:rPr lang="en-GB" sz="2000" dirty="0" smtClean="0"/>
              <a:t>      Shakespeare argues that disability is created by societies that don’t take into account the needs of those who so not meet with that society’s ideas of what is normal.</a:t>
            </a:r>
          </a:p>
          <a:p>
            <a:pPr>
              <a:buNone/>
            </a:pPr>
            <a:r>
              <a:rPr lang="en-GB" sz="2000" dirty="0"/>
              <a:t> </a:t>
            </a:r>
            <a:r>
              <a:rPr lang="en-GB" sz="2000" dirty="0" smtClean="0"/>
              <a:t>     Disability </a:t>
            </a:r>
            <a:r>
              <a:rPr lang="en-GB" sz="2000" dirty="0"/>
              <a:t>is often </a:t>
            </a:r>
            <a:r>
              <a:rPr lang="en-GB" sz="2000" dirty="0" smtClean="0"/>
              <a:t>seen as </a:t>
            </a:r>
            <a:r>
              <a:rPr lang="en-GB" sz="2000" dirty="0"/>
              <a:t>a </a:t>
            </a:r>
            <a:r>
              <a:rPr lang="en-GB" sz="2000" b="1" dirty="0"/>
              <a:t>stigmatized identity </a:t>
            </a:r>
            <a:r>
              <a:rPr lang="en-GB" sz="2000" dirty="0"/>
              <a:t>–as something to be hidden or ashamed of. </a:t>
            </a:r>
          </a:p>
          <a:p>
            <a:pPr>
              <a:buNone/>
            </a:pPr>
            <a:r>
              <a:rPr lang="en-GB" sz="2000" dirty="0"/>
              <a:t>    </a:t>
            </a:r>
            <a:r>
              <a:rPr lang="en-GB" sz="2000" dirty="0" smtClean="0"/>
              <a:t> </a:t>
            </a:r>
            <a:r>
              <a:rPr lang="en-GB" sz="2000" dirty="0"/>
              <a:t>‘Disabled’ carries with it a stigma arising from stereotyping, which prevents people with impairments from achieving full social acceptance. </a:t>
            </a:r>
            <a:r>
              <a:rPr lang="en-GB" sz="2000" dirty="0" smtClean="0"/>
              <a:t> Stereotypes </a:t>
            </a:r>
            <a:r>
              <a:rPr lang="en-GB" sz="2000" dirty="0"/>
              <a:t>of disability are generated by the mass media, include ideas that disabled people are dependant on </a:t>
            </a:r>
            <a:r>
              <a:rPr lang="en-GB" sz="2000" dirty="0" smtClean="0"/>
              <a:t>others. Disability </a:t>
            </a:r>
            <a:r>
              <a:rPr lang="en-GB" sz="2000" dirty="0"/>
              <a:t>therefore becomes an identity marking people out as different form others</a:t>
            </a:r>
            <a:r>
              <a:rPr lang="en-GB" sz="2000"/>
              <a:t>. </a:t>
            </a:r>
            <a:endParaRPr lang="en-GB" sz="2000" dirty="0"/>
          </a:p>
        </p:txBody>
      </p:sp>
    </p:spTree>
    <p:extLst>
      <p:ext uri="{BB962C8B-B14F-4D97-AF65-F5344CB8AC3E}">
        <p14:creationId xmlns:p14="http://schemas.microsoft.com/office/powerpoint/2010/main" val="2709990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260648"/>
            <a:ext cx="4663584" cy="707886"/>
          </a:xfrm>
          <a:prstGeom prst="rect">
            <a:avLst/>
          </a:prstGeom>
        </p:spPr>
        <p:txBody>
          <a:bodyPr wrap="none">
            <a:spAutoFit/>
          </a:bodyPr>
          <a:lstStyle/>
          <a:p>
            <a:r>
              <a:rPr lang="en-GB" sz="4000" dirty="0">
                <a:solidFill>
                  <a:schemeClr val="accent4"/>
                </a:solidFill>
              </a:rPr>
              <a:t>Sexuality and Identity</a:t>
            </a:r>
          </a:p>
        </p:txBody>
      </p:sp>
      <p:sp>
        <p:nvSpPr>
          <p:cNvPr id="5" name="Right Arrow 4"/>
          <p:cNvSpPr/>
          <p:nvPr/>
        </p:nvSpPr>
        <p:spPr>
          <a:xfrm>
            <a:off x="5131128" y="440668"/>
            <a:ext cx="1313080" cy="2160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6" name="TextBox 5"/>
          <p:cNvSpPr txBox="1"/>
          <p:nvPr/>
        </p:nvSpPr>
        <p:spPr>
          <a:xfrm>
            <a:off x="6516216" y="287359"/>
            <a:ext cx="2376264" cy="2031325"/>
          </a:xfrm>
          <a:prstGeom prst="rect">
            <a:avLst/>
          </a:prstGeom>
          <a:noFill/>
        </p:spPr>
        <p:txBody>
          <a:bodyPr wrap="square" rtlCol="0">
            <a:spAutoFit/>
          </a:bodyPr>
          <a:lstStyle/>
          <a:p>
            <a:r>
              <a:rPr lang="en-GB" dirty="0" smtClean="0"/>
              <a:t>Sexual behaviour is </a:t>
            </a:r>
            <a:r>
              <a:rPr lang="en-GB" dirty="0" smtClean="0">
                <a:solidFill>
                  <a:schemeClr val="accent4"/>
                </a:solidFill>
              </a:rPr>
              <a:t>socially constructed</a:t>
            </a:r>
            <a:r>
              <a:rPr lang="en-GB" dirty="0" smtClean="0"/>
              <a:t>, what counts as normal sexual behaviour  is established through the socialization process</a:t>
            </a:r>
            <a:endParaRPr lang="en-GB" dirty="0"/>
          </a:p>
        </p:txBody>
      </p:sp>
      <p:sp>
        <p:nvSpPr>
          <p:cNvPr id="7" name="Right Arrow 6"/>
          <p:cNvSpPr/>
          <p:nvPr/>
        </p:nvSpPr>
        <p:spPr>
          <a:xfrm rot="5400000">
            <a:off x="423072" y="1524358"/>
            <a:ext cx="1313080" cy="2160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9" name="TextBox 8"/>
          <p:cNvSpPr txBox="1"/>
          <p:nvPr/>
        </p:nvSpPr>
        <p:spPr>
          <a:xfrm>
            <a:off x="462175" y="4293096"/>
            <a:ext cx="4110720" cy="2308324"/>
          </a:xfrm>
          <a:prstGeom prst="rect">
            <a:avLst/>
          </a:prstGeom>
          <a:noFill/>
        </p:spPr>
        <p:txBody>
          <a:bodyPr wrap="square" rtlCol="0">
            <a:spAutoFit/>
          </a:bodyPr>
          <a:lstStyle/>
          <a:p>
            <a:r>
              <a:rPr lang="en-GB" dirty="0" smtClean="0"/>
              <a:t>This </a:t>
            </a:r>
            <a:r>
              <a:rPr lang="en-GB" dirty="0"/>
              <a:t>may make some people conceal their sexuality because of fear of rejection from </a:t>
            </a:r>
            <a:r>
              <a:rPr lang="en-GB" dirty="0" smtClean="0"/>
              <a:t>society (</a:t>
            </a:r>
            <a:r>
              <a:rPr lang="en-GB" dirty="0" err="1" smtClean="0">
                <a:solidFill>
                  <a:schemeClr val="accent4">
                    <a:lumMod val="75000"/>
                  </a:schemeClr>
                </a:solidFill>
              </a:rPr>
              <a:t>Goffman’s</a:t>
            </a:r>
            <a:r>
              <a:rPr lang="en-GB" dirty="0" smtClean="0">
                <a:solidFill>
                  <a:schemeClr val="accent4">
                    <a:lumMod val="75000"/>
                  </a:schemeClr>
                </a:solidFill>
              </a:rPr>
              <a:t> </a:t>
            </a:r>
            <a:r>
              <a:rPr lang="en-GB" dirty="0">
                <a:solidFill>
                  <a:schemeClr val="accent4">
                    <a:lumMod val="75000"/>
                  </a:schemeClr>
                </a:solidFill>
              </a:rPr>
              <a:t>‘Impression Management</a:t>
            </a:r>
            <a:r>
              <a:rPr lang="en-GB" dirty="0"/>
              <a:t>) in order to prevent </a:t>
            </a:r>
            <a:r>
              <a:rPr lang="en-GB" dirty="0" smtClean="0"/>
              <a:t>their sexuality from </a:t>
            </a:r>
            <a:r>
              <a:rPr lang="en-GB" dirty="0"/>
              <a:t>becoming part of their public identity and thus the stigmatization that would accompany it</a:t>
            </a:r>
          </a:p>
          <a:p>
            <a:endParaRPr lang="en-GB" dirty="0"/>
          </a:p>
        </p:txBody>
      </p:sp>
      <p:sp>
        <p:nvSpPr>
          <p:cNvPr id="11" name="TextBox 10"/>
          <p:cNvSpPr txBox="1"/>
          <p:nvPr/>
        </p:nvSpPr>
        <p:spPr>
          <a:xfrm>
            <a:off x="5436096" y="4016097"/>
            <a:ext cx="3594294" cy="2585323"/>
          </a:xfrm>
          <a:prstGeom prst="rect">
            <a:avLst/>
          </a:prstGeom>
          <a:noFill/>
        </p:spPr>
        <p:txBody>
          <a:bodyPr wrap="square" rtlCol="0">
            <a:spAutoFit/>
          </a:bodyPr>
          <a:lstStyle/>
          <a:p>
            <a:r>
              <a:rPr lang="en-GB" dirty="0">
                <a:solidFill>
                  <a:schemeClr val="accent4">
                    <a:lumMod val="75000"/>
                  </a:schemeClr>
                </a:solidFill>
              </a:rPr>
              <a:t>Women</a:t>
            </a:r>
            <a:r>
              <a:rPr lang="en-GB" dirty="0"/>
              <a:t> have been </a:t>
            </a:r>
            <a:r>
              <a:rPr lang="en-GB" dirty="0">
                <a:solidFill>
                  <a:schemeClr val="accent4">
                    <a:lumMod val="75000"/>
                  </a:schemeClr>
                </a:solidFill>
              </a:rPr>
              <a:t>defined</a:t>
            </a:r>
            <a:r>
              <a:rPr lang="en-GB" dirty="0"/>
              <a:t> in Britain by their </a:t>
            </a:r>
            <a:r>
              <a:rPr lang="en-GB" dirty="0">
                <a:solidFill>
                  <a:schemeClr val="accent4">
                    <a:lumMod val="75000"/>
                  </a:schemeClr>
                </a:solidFill>
              </a:rPr>
              <a:t>physical attractiveness </a:t>
            </a:r>
            <a:r>
              <a:rPr lang="en-GB" dirty="0"/>
              <a:t>and </a:t>
            </a:r>
            <a:r>
              <a:rPr lang="en-GB" dirty="0">
                <a:solidFill>
                  <a:schemeClr val="accent4">
                    <a:lumMod val="75000"/>
                  </a:schemeClr>
                </a:solidFill>
              </a:rPr>
              <a:t>sexual appeal </a:t>
            </a:r>
            <a:r>
              <a:rPr lang="en-GB" dirty="0"/>
              <a:t>to </a:t>
            </a:r>
            <a:r>
              <a:rPr lang="en-GB" dirty="0" smtClean="0"/>
              <a:t>men.</a:t>
            </a:r>
            <a:endParaRPr lang="en-GB" dirty="0"/>
          </a:p>
          <a:p>
            <a:r>
              <a:rPr lang="en-GB" dirty="0"/>
              <a:t>However men are beginning to face </a:t>
            </a:r>
            <a:r>
              <a:rPr lang="en-GB" dirty="0">
                <a:solidFill>
                  <a:schemeClr val="accent4"/>
                </a:solidFill>
              </a:rPr>
              <a:t>similar physical scrutiny</a:t>
            </a:r>
            <a:r>
              <a:rPr lang="en-GB" dirty="0"/>
              <a:t> by both women and </a:t>
            </a:r>
            <a:r>
              <a:rPr lang="en-GB" dirty="0" smtClean="0"/>
              <a:t>men as male bodies have become more sexualised through the media</a:t>
            </a:r>
            <a:endParaRPr lang="en-GB" dirty="0"/>
          </a:p>
          <a:p>
            <a:endParaRPr lang="en-GB" dirty="0"/>
          </a:p>
        </p:txBody>
      </p:sp>
      <p:sp>
        <p:nvSpPr>
          <p:cNvPr id="12" name="Right Arrow 11"/>
          <p:cNvSpPr/>
          <p:nvPr/>
        </p:nvSpPr>
        <p:spPr>
          <a:xfrm rot="4021113">
            <a:off x="1903889" y="3949410"/>
            <a:ext cx="714435" cy="2445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4" name="TextBox 13"/>
          <p:cNvSpPr txBox="1"/>
          <p:nvPr/>
        </p:nvSpPr>
        <p:spPr>
          <a:xfrm>
            <a:off x="179512" y="2277526"/>
            <a:ext cx="2988332" cy="1754326"/>
          </a:xfrm>
          <a:prstGeom prst="rect">
            <a:avLst/>
          </a:prstGeom>
          <a:noFill/>
        </p:spPr>
        <p:txBody>
          <a:bodyPr wrap="square" rtlCol="0">
            <a:spAutoFit/>
          </a:bodyPr>
          <a:lstStyle/>
          <a:p>
            <a:r>
              <a:rPr lang="en-GB" dirty="0"/>
              <a:t>Negative connotations of homosexuality and society’s idea of a ‘normal’ sexuality </a:t>
            </a:r>
            <a:r>
              <a:rPr lang="en-GB" dirty="0">
                <a:solidFill>
                  <a:schemeClr val="accent4">
                    <a:lumMod val="60000"/>
                    <a:lumOff val="40000"/>
                  </a:schemeClr>
                </a:solidFill>
              </a:rPr>
              <a:t>stratifies</a:t>
            </a:r>
            <a:r>
              <a:rPr lang="en-GB" dirty="0"/>
              <a:t> sexualities different from heterosexuality as lower in </a:t>
            </a:r>
            <a:r>
              <a:rPr lang="en-GB" dirty="0" smtClean="0"/>
              <a:t>society</a:t>
            </a:r>
            <a:endParaRPr lang="en-GB" dirty="0"/>
          </a:p>
        </p:txBody>
      </p:sp>
      <p:sp>
        <p:nvSpPr>
          <p:cNvPr id="15" name="TextBox 14"/>
          <p:cNvSpPr txBox="1"/>
          <p:nvPr/>
        </p:nvSpPr>
        <p:spPr>
          <a:xfrm>
            <a:off x="3167844" y="1734738"/>
            <a:ext cx="3528392" cy="2308324"/>
          </a:xfrm>
          <a:prstGeom prst="rect">
            <a:avLst/>
          </a:prstGeom>
          <a:noFill/>
        </p:spPr>
        <p:txBody>
          <a:bodyPr wrap="square" rtlCol="0">
            <a:spAutoFit/>
          </a:bodyPr>
          <a:lstStyle/>
          <a:p>
            <a:r>
              <a:rPr lang="en-GB" dirty="0"/>
              <a:t>Society </a:t>
            </a:r>
            <a:r>
              <a:rPr lang="en-GB" dirty="0">
                <a:solidFill>
                  <a:schemeClr val="accent4"/>
                </a:solidFill>
              </a:rPr>
              <a:t>stereotype</a:t>
            </a:r>
            <a:r>
              <a:rPr lang="en-GB" dirty="0"/>
              <a:t> homosexual individuals into what is considered the normal roles of a heterosexual relationship, for example they may assume that in a gay relationship one individual must be more feminine for it to work.</a:t>
            </a:r>
          </a:p>
          <a:p>
            <a:endParaRPr lang="en-GB" dirty="0"/>
          </a:p>
        </p:txBody>
      </p:sp>
      <p:sp>
        <p:nvSpPr>
          <p:cNvPr id="16" name="Right Arrow 15"/>
          <p:cNvSpPr/>
          <p:nvPr/>
        </p:nvSpPr>
        <p:spPr>
          <a:xfrm rot="3454904">
            <a:off x="2685468" y="1202998"/>
            <a:ext cx="875869" cy="26213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5760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60648"/>
            <a:ext cx="48006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07504" y="1268760"/>
            <a:ext cx="8856984" cy="3416320"/>
          </a:xfrm>
          <a:prstGeom prst="rect">
            <a:avLst/>
          </a:prstGeom>
        </p:spPr>
        <p:txBody>
          <a:bodyPr wrap="square">
            <a:spAutoFit/>
          </a:bodyPr>
          <a:lstStyle/>
          <a:p>
            <a:pPr marL="285750" indent="-285750">
              <a:buFont typeface="Arial" pitchFamily="34" charset="0"/>
              <a:buChar char="•"/>
            </a:pPr>
            <a:r>
              <a:rPr lang="en-GB" dirty="0">
                <a:latin typeface="Georgia" pitchFamily="18" charset="0"/>
              </a:rPr>
              <a:t>Gender is an important source of identity. </a:t>
            </a:r>
            <a:endParaRPr lang="en-GB" dirty="0" smtClean="0">
              <a:latin typeface="Georgia" pitchFamily="18" charset="0"/>
            </a:endParaRPr>
          </a:p>
          <a:p>
            <a:endParaRPr lang="en-GB" dirty="0" smtClean="0">
              <a:latin typeface="Georgia" pitchFamily="18" charset="0"/>
            </a:endParaRPr>
          </a:p>
          <a:p>
            <a:pPr marL="285750" indent="-285750">
              <a:buFont typeface="Arial" pitchFamily="34" charset="0"/>
              <a:buChar char="•"/>
            </a:pPr>
            <a:r>
              <a:rPr lang="en-GB" dirty="0" smtClean="0">
                <a:latin typeface="Georgia" pitchFamily="18" charset="0"/>
              </a:rPr>
              <a:t>The </a:t>
            </a:r>
            <a:r>
              <a:rPr lang="en-GB" dirty="0">
                <a:latin typeface="Georgia" pitchFamily="18" charset="0"/>
              </a:rPr>
              <a:t>particular gender identity people adopt marks them out as similar to some people and different from others, and they will generally adopt forms of behaviour which ‘fit’ the identities they construct</a:t>
            </a:r>
            <a:r>
              <a:rPr lang="en-GB" dirty="0" smtClean="0">
                <a:latin typeface="Georgia" pitchFamily="18" charset="0"/>
              </a:rPr>
              <a:t>.</a:t>
            </a:r>
          </a:p>
          <a:p>
            <a:r>
              <a:rPr lang="en-GB" dirty="0" smtClean="0">
                <a:latin typeface="Georgia" pitchFamily="18" charset="0"/>
              </a:rPr>
              <a:t> </a:t>
            </a:r>
          </a:p>
          <a:p>
            <a:pPr marL="285750" indent="-285750">
              <a:buFont typeface="Arial" pitchFamily="34" charset="0"/>
              <a:buChar char="•"/>
            </a:pPr>
            <a:r>
              <a:rPr lang="en-GB" dirty="0" smtClean="0">
                <a:latin typeface="Georgia" pitchFamily="18" charset="0"/>
              </a:rPr>
              <a:t>While </a:t>
            </a:r>
            <a:r>
              <a:rPr lang="en-GB" dirty="0">
                <a:latin typeface="Georgia" pitchFamily="18" charset="0"/>
              </a:rPr>
              <a:t>we may be able to some extent to influence the exact details of our own gender identities, the options available to us are limited. </a:t>
            </a:r>
            <a:endParaRPr lang="en-GB" dirty="0" smtClean="0">
              <a:latin typeface="Georgia" pitchFamily="18" charset="0"/>
            </a:endParaRPr>
          </a:p>
          <a:p>
            <a:endParaRPr lang="en-GB" dirty="0">
              <a:latin typeface="Georgia" pitchFamily="18" charset="0"/>
            </a:endParaRPr>
          </a:p>
          <a:p>
            <a:pPr marL="285750" indent="-285750">
              <a:buFont typeface="Arial" pitchFamily="34" charset="0"/>
              <a:buChar char="•"/>
            </a:pPr>
            <a:r>
              <a:rPr lang="en-GB" dirty="0" smtClean="0">
                <a:latin typeface="Georgia" pitchFamily="18" charset="0"/>
              </a:rPr>
              <a:t>We </a:t>
            </a:r>
            <a:r>
              <a:rPr lang="en-GB" dirty="0">
                <a:latin typeface="Georgia" pitchFamily="18" charset="0"/>
              </a:rPr>
              <a:t>are influenced by agencies of socialisation such as the family, the school, the peer group and the mass media, which frequently promote socially approved forms of masculine and feminine behaviour.</a:t>
            </a:r>
          </a:p>
        </p:txBody>
      </p:sp>
    </p:spTree>
    <p:extLst>
      <p:ext uri="{BB962C8B-B14F-4D97-AF65-F5344CB8AC3E}">
        <p14:creationId xmlns:p14="http://schemas.microsoft.com/office/powerpoint/2010/main" val="1512211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796" y="44624"/>
            <a:ext cx="7772400" cy="1224136"/>
          </a:xfrm>
        </p:spPr>
        <p:txBody>
          <a:bodyPr>
            <a:normAutofit fontScale="90000"/>
          </a:bodyPr>
          <a:lstStyle/>
          <a:p>
            <a:r>
              <a:rPr lang="en-GB" dirty="0" smtClean="0"/>
              <a:t>Leisure, Consumption And Identity</a:t>
            </a:r>
            <a:endParaRPr lang="en-GB" dirty="0"/>
          </a:p>
        </p:txBody>
      </p:sp>
      <p:sp>
        <p:nvSpPr>
          <p:cNvPr id="4" name="TextBox 3"/>
          <p:cNvSpPr txBox="1"/>
          <p:nvPr/>
        </p:nvSpPr>
        <p:spPr>
          <a:xfrm>
            <a:off x="323528" y="1196752"/>
            <a:ext cx="8424936" cy="5355312"/>
          </a:xfrm>
          <a:prstGeom prst="rect">
            <a:avLst/>
          </a:prstGeom>
          <a:noFill/>
        </p:spPr>
        <p:txBody>
          <a:bodyPr wrap="square" rtlCol="0">
            <a:spAutoFit/>
          </a:bodyPr>
          <a:lstStyle/>
          <a:p>
            <a:r>
              <a:rPr lang="en-GB" dirty="0" smtClean="0"/>
              <a:t>Postmodernism- Other social factors such as age, gender, sexuality are no longer important in the construction of identity. </a:t>
            </a:r>
          </a:p>
          <a:p>
            <a:endParaRPr lang="en-GB" dirty="0"/>
          </a:p>
          <a:p>
            <a:r>
              <a:rPr lang="en-GB" dirty="0" smtClean="0"/>
              <a:t>Lyotard (1984) – dismisses these metanarratives (‘big-theories’).</a:t>
            </a:r>
          </a:p>
          <a:p>
            <a:endParaRPr lang="en-GB" dirty="0" smtClean="0"/>
          </a:p>
          <a:p>
            <a:r>
              <a:rPr lang="en-GB" dirty="0" smtClean="0"/>
              <a:t>Identities more fluid, subject to constant change- Rojek and Roberts: what we </a:t>
            </a:r>
            <a:r>
              <a:rPr lang="en-GB" b="1" dirty="0" smtClean="0"/>
              <a:t>choose </a:t>
            </a:r>
            <a:r>
              <a:rPr lang="en-GB" dirty="0" smtClean="0"/>
              <a:t>to do in our leisure time and the products we consume are far more significant factors. </a:t>
            </a:r>
          </a:p>
          <a:p>
            <a:endParaRPr lang="en-GB" dirty="0" smtClean="0"/>
          </a:p>
          <a:p>
            <a:r>
              <a:rPr lang="en-GB" dirty="0" smtClean="0"/>
              <a:t>Bocock- consumer choices; taste, image, style, are important aspects of creating image we wish to project. ‘Shopping’ for identity. </a:t>
            </a:r>
          </a:p>
          <a:p>
            <a:endParaRPr lang="en-GB" dirty="0" smtClean="0"/>
          </a:p>
          <a:p>
            <a:r>
              <a:rPr lang="en-GB" dirty="0" err="1" smtClean="0"/>
              <a:t>Strinati</a:t>
            </a:r>
            <a:r>
              <a:rPr lang="en-GB" dirty="0" smtClean="0"/>
              <a:t>- Emphasizes power of media in formation of identity by shaping consumer choice. Popular culture dominates how we define ourselves. </a:t>
            </a:r>
            <a:r>
              <a:rPr lang="en-GB" dirty="0" err="1" smtClean="0"/>
              <a:t>Baudrillard</a:t>
            </a:r>
            <a:r>
              <a:rPr lang="en-GB" dirty="0" smtClean="0"/>
              <a:t>- ‘media saturated society’.</a:t>
            </a:r>
          </a:p>
          <a:p>
            <a:endParaRPr lang="en-GB" dirty="0" smtClean="0"/>
          </a:p>
          <a:p>
            <a:r>
              <a:rPr lang="en-GB" dirty="0" smtClean="0"/>
              <a:t>Bradley- New identities formed as a result of globalisation and through info/ images e.g. brands and labels. ‘Pick and mix’ to create any identity. </a:t>
            </a:r>
          </a:p>
          <a:p>
            <a:endParaRPr lang="en-GB" dirty="0" smtClean="0"/>
          </a:p>
          <a:p>
            <a:r>
              <a:rPr lang="en-GB" dirty="0" smtClean="0"/>
              <a:t>Bauman and May- ‘DIY identity kits’.</a:t>
            </a:r>
          </a:p>
        </p:txBody>
      </p:sp>
    </p:spTree>
    <p:extLst>
      <p:ext uri="{BB962C8B-B14F-4D97-AF65-F5344CB8AC3E}">
        <p14:creationId xmlns:p14="http://schemas.microsoft.com/office/powerpoint/2010/main" val="527722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lstStyle/>
          <a:p>
            <a:pPr marL="0" indent="0" algn="ctr">
              <a:buNone/>
            </a:pPr>
            <a:r>
              <a:rPr lang="en-GB" sz="1800" dirty="0" smtClean="0"/>
              <a:t>Taylor- society has become ‘something resembling an endless shopping mall where people now have much greater choice about how they look, what they consume, and what they believe in.’</a:t>
            </a:r>
          </a:p>
          <a:p>
            <a:pPr marL="0" indent="0">
              <a:buNone/>
            </a:pPr>
            <a:endParaRPr lang="en-GB" sz="1800" dirty="0"/>
          </a:p>
          <a:p>
            <a:pPr marL="0" indent="0">
              <a:buNone/>
            </a:pPr>
            <a:r>
              <a:rPr lang="en-GB" sz="1800" dirty="0" smtClean="0"/>
              <a:t>However, there are things limiting free choice;</a:t>
            </a:r>
          </a:p>
          <a:p>
            <a:r>
              <a:rPr lang="en-GB" dirty="0" smtClean="0"/>
              <a:t>Occupation</a:t>
            </a:r>
          </a:p>
          <a:p>
            <a:r>
              <a:rPr lang="en-GB" dirty="0" smtClean="0"/>
              <a:t>Social class</a:t>
            </a:r>
          </a:p>
          <a:p>
            <a:r>
              <a:rPr lang="en-GB" dirty="0" smtClean="0"/>
              <a:t>Age</a:t>
            </a:r>
          </a:p>
          <a:p>
            <a:r>
              <a:rPr lang="en-GB" dirty="0" smtClean="0"/>
              <a:t>Family life cycle</a:t>
            </a:r>
          </a:p>
          <a:p>
            <a:r>
              <a:rPr lang="en-GB" dirty="0" smtClean="0"/>
              <a:t>Gender </a:t>
            </a:r>
          </a:p>
          <a:p>
            <a:r>
              <a:rPr lang="en-GB" dirty="0" smtClean="0"/>
              <a:t>Ethnicity</a:t>
            </a:r>
          </a:p>
          <a:p>
            <a:pPr marL="0" indent="0">
              <a:buNone/>
            </a:pPr>
            <a:endParaRPr lang="en-GB" dirty="0"/>
          </a:p>
        </p:txBody>
      </p:sp>
    </p:spTree>
    <p:extLst>
      <p:ext uri="{BB962C8B-B14F-4D97-AF65-F5344CB8AC3E}">
        <p14:creationId xmlns:p14="http://schemas.microsoft.com/office/powerpoint/2010/main" val="4570024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lstStyle/>
          <a:p>
            <a:r>
              <a:rPr lang="en-GB" dirty="0" smtClean="0"/>
              <a:t>What would a post modernist say about social class influencing identity?</a:t>
            </a:r>
          </a:p>
          <a:p>
            <a:r>
              <a:rPr lang="en-GB" dirty="0" smtClean="0"/>
              <a:t>Why might people might to conceal their true sexuality from society? </a:t>
            </a:r>
          </a:p>
          <a:p>
            <a:endParaRPr lang="en-GB" dirty="0"/>
          </a:p>
        </p:txBody>
      </p:sp>
    </p:spTree>
    <p:extLst>
      <p:ext uri="{BB962C8B-B14F-4D97-AF65-F5344CB8AC3E}">
        <p14:creationId xmlns:p14="http://schemas.microsoft.com/office/powerpoint/2010/main" val="2302163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1408</Words>
  <Application>Microsoft Office PowerPoint</Application>
  <PresentationFormat>On-screen Show (4:3)</PresentationFormat>
  <Paragraphs>85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SOCIAL CLASS AND IDENTITY</vt:lpstr>
      <vt:lpstr>Age</vt:lpstr>
      <vt:lpstr>Nationality</vt:lpstr>
      <vt:lpstr>PowerPoint Presentation</vt:lpstr>
      <vt:lpstr>Disability</vt:lpstr>
      <vt:lpstr>PowerPoint Presentation</vt:lpstr>
      <vt:lpstr>PowerPoint Presentation</vt:lpstr>
      <vt:lpstr>Leisure, Consumption And Identity</vt:lpstr>
      <vt:lpstr>PowerPoint Presentation</vt:lpstr>
      <vt:lpstr>QUESTIONS</vt:lpstr>
    </vt:vector>
  </TitlesOfParts>
  <Company>Twynham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CLASS AND IDENTITY</dc:title>
  <dc:creator>Ellie Hooker</dc:creator>
  <cp:lastModifiedBy>Chris Thompson</cp:lastModifiedBy>
  <cp:revision>4</cp:revision>
  <dcterms:created xsi:type="dcterms:W3CDTF">2012-05-08T10:35:58Z</dcterms:created>
  <dcterms:modified xsi:type="dcterms:W3CDTF">2012-05-09T11:21:15Z</dcterms:modified>
</cp:coreProperties>
</file>