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312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3" r:id="rId56"/>
    <p:sldId id="314" r:id="rId57"/>
    <p:sldId id="315" r:id="rId58"/>
    <p:sldId id="316" r:id="rId59"/>
    <p:sldId id="317" r:id="rId60"/>
    <p:sldId id="318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8C7E-00B7-4D15-B88F-40041E45F58A}" type="datetimeFigureOut">
              <a:rPr lang="en-GB" smtClean="0"/>
              <a:t>12/11/2012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75DA6-29E2-4341-93C5-E4B8428C6EA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8C7E-00B7-4D15-B88F-40041E45F58A}" type="datetimeFigureOut">
              <a:rPr lang="en-GB" smtClean="0"/>
              <a:t>12/11/2012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75DA6-29E2-4341-93C5-E4B8428C6EA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8C7E-00B7-4D15-B88F-40041E45F58A}" type="datetimeFigureOut">
              <a:rPr lang="en-GB" smtClean="0"/>
              <a:t>12/11/2012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75DA6-29E2-4341-93C5-E4B8428C6EA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8C7E-00B7-4D15-B88F-40041E45F58A}" type="datetimeFigureOut">
              <a:rPr lang="en-GB" smtClean="0"/>
              <a:t>12/11/2012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75DA6-29E2-4341-93C5-E4B8428C6EAB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8C7E-00B7-4D15-B88F-40041E45F58A}" type="datetimeFigureOut">
              <a:rPr lang="en-GB" smtClean="0"/>
              <a:t>12/11/2012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75DA6-29E2-4341-93C5-E4B8428C6EA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8C7E-00B7-4D15-B88F-40041E45F58A}" type="datetimeFigureOut">
              <a:rPr lang="en-GB" smtClean="0"/>
              <a:t>12/11/2012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75DA6-29E2-4341-93C5-E4B8428C6EA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8C7E-00B7-4D15-B88F-40041E45F58A}" type="datetimeFigureOut">
              <a:rPr lang="en-GB" smtClean="0"/>
              <a:t>12/11/2012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75DA6-29E2-4341-93C5-E4B8428C6EA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8C7E-00B7-4D15-B88F-40041E45F58A}" type="datetimeFigureOut">
              <a:rPr lang="en-GB" smtClean="0"/>
              <a:t>12/11/2012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75DA6-29E2-4341-93C5-E4B8428C6EAB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8C7E-00B7-4D15-B88F-40041E45F58A}" type="datetimeFigureOut">
              <a:rPr lang="en-GB" smtClean="0"/>
              <a:t>12/11/2012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75DA6-29E2-4341-93C5-E4B8428C6EAB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8C7E-00B7-4D15-B88F-40041E45F58A}" type="datetimeFigureOut">
              <a:rPr lang="en-GB" smtClean="0"/>
              <a:t>12/11/2012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75DA6-29E2-4341-93C5-E4B8428C6EA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8C7E-00B7-4D15-B88F-40041E45F58A}" type="datetimeFigureOut">
              <a:rPr lang="en-GB" smtClean="0"/>
              <a:t>12/11/2012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75DA6-29E2-4341-93C5-E4B8428C6EAB}" type="slidenum">
              <a:rPr lang="en-GB" smtClean="0"/>
              <a:t>‹#›</a:t>
            </a:fld>
            <a:endParaRPr lang="en-GB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E3F8C7E-00B7-4D15-B88F-40041E45F58A}" type="datetimeFigureOut">
              <a:rPr lang="en-GB" smtClean="0"/>
              <a:t>12/11/2012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3075DA6-29E2-4341-93C5-E4B8428C6EAB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What is popular culture?</a:t>
            </a:r>
            <a:endParaRPr lang="en-GB" sz="4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435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4000" dirty="0" smtClean="0"/>
              <a:t>Refers to cultural products produced for sale to the mass of ordinary people. These involve mass produced standardized short-lived products of no lasting value</a:t>
            </a:r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24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What are the </a:t>
            </a:r>
            <a:r>
              <a:rPr lang="en-GB" sz="4000" dirty="0" smtClean="0"/>
              <a:t>five </a:t>
            </a:r>
            <a:r>
              <a:rPr lang="en-GB" sz="4000" dirty="0" smtClean="0"/>
              <a:t>different types of identity?</a:t>
            </a:r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1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600" dirty="0"/>
              <a:t>Individual or personal identity</a:t>
            </a:r>
          </a:p>
          <a:p>
            <a:r>
              <a:rPr lang="en-GB" sz="3600" dirty="0"/>
              <a:t>Social identity</a:t>
            </a:r>
          </a:p>
          <a:p>
            <a:r>
              <a:rPr lang="en-GB" sz="3600" dirty="0"/>
              <a:t>Collective identity</a:t>
            </a:r>
          </a:p>
          <a:p>
            <a:r>
              <a:rPr lang="en-GB" sz="3600" dirty="0"/>
              <a:t>Multiple </a:t>
            </a:r>
            <a:r>
              <a:rPr lang="en-GB" sz="3600" dirty="0" smtClean="0"/>
              <a:t>identity</a:t>
            </a:r>
          </a:p>
          <a:p>
            <a:r>
              <a:rPr lang="en-GB" sz="3600" dirty="0" smtClean="0"/>
              <a:t>Stigmatised identity</a:t>
            </a:r>
            <a:endParaRPr lang="en-GB" sz="3600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158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4000" dirty="0" smtClean="0"/>
              <a:t>What is a stigmatised identity?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492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Refers to an identity that is in some way undesirable or demeaning and excludes people from full acceptance in society</a:t>
            </a:r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73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What is secondary socialisation?</a:t>
            </a:r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186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Refers to the socialisation which takes place outside the family and occurs instead in schools, media, friends and religious institutions</a:t>
            </a:r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83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Identify the 5 distinct areas of secondary socialisation</a:t>
            </a:r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467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4000" dirty="0" smtClean="0"/>
              <a:t>The education system</a:t>
            </a:r>
          </a:p>
          <a:p>
            <a:r>
              <a:rPr lang="en-GB" sz="4000" dirty="0" smtClean="0"/>
              <a:t>Peer group</a:t>
            </a:r>
          </a:p>
          <a:p>
            <a:r>
              <a:rPr lang="en-GB" sz="4000" dirty="0" smtClean="0"/>
              <a:t>Workplace</a:t>
            </a:r>
          </a:p>
          <a:p>
            <a:r>
              <a:rPr lang="en-GB" sz="4000" dirty="0" smtClean="0"/>
              <a:t>The mass media</a:t>
            </a:r>
          </a:p>
          <a:p>
            <a:r>
              <a:rPr lang="en-GB" sz="4000" dirty="0" smtClean="0"/>
              <a:t>Religious institutions</a:t>
            </a:r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44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What does Jenkins (1996) argue about the socialisation and the social construction of self and identity?</a:t>
            </a:r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053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Jenkins argues that identities are formed in the socialisation process</a:t>
            </a:r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79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How does Mead see the identities of individuals? </a:t>
            </a:r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841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Mead sees the identities of individuals as being in a state of flux. This is because they are changing and developing all the time as they go through daily life.</a:t>
            </a:r>
            <a:endParaRPr lang="en-GB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Identify one criticism of structural approaches and one criticism of social action approaches</a:t>
            </a:r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551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Criticisms of structural approaches fail to recognise: free will; choice; challenges; disobedience</a:t>
            </a:r>
          </a:p>
          <a:p>
            <a:endParaRPr lang="en-GB" sz="2800" dirty="0"/>
          </a:p>
          <a:p>
            <a:r>
              <a:rPr lang="en-GB" sz="2800" dirty="0" smtClean="0"/>
              <a:t>Criticisms of social action approaches include: not enough emphasis is placed on power inequalities; power of social institutions; social etiquette; need to work/earn money;  </a:t>
            </a:r>
            <a:endParaRPr lang="en-GB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99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6000" dirty="0" smtClean="0"/>
              <a:t>What does Bourdieu mean by ‘habitus’?</a:t>
            </a:r>
            <a:endParaRPr lang="en-GB" sz="6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059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4400" dirty="0" smtClean="0"/>
              <a:t>Habitus is the cultural possessed by a social class, into which people are socialized, which influences their cultural choices and tastes</a:t>
            </a:r>
            <a:endParaRPr lang="en-GB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505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6000" dirty="0" smtClean="0"/>
              <a:t>What does Bourdieu mean by cultural capital?</a:t>
            </a:r>
            <a:endParaRPr lang="en-GB" sz="6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412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dirty="0" smtClean="0"/>
              <a:t>Cultural capital is the education, knowledge, language, attitudes and values possessed by the upper and upper middle-class</a:t>
            </a:r>
            <a:endParaRPr lang="en-GB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4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dirty="0" smtClean="0"/>
              <a:t>Identify one key aspect of the new working-class</a:t>
            </a:r>
            <a:endParaRPr lang="en-GB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334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3200" dirty="0" smtClean="0"/>
              <a:t>Home-centred lifestyle, with no involvement with neighbours and wider community</a:t>
            </a:r>
          </a:p>
          <a:p>
            <a:r>
              <a:rPr lang="en-GB" sz="3200" dirty="0" smtClean="0"/>
              <a:t>Work is for making money not friends or identity</a:t>
            </a:r>
          </a:p>
          <a:p>
            <a:r>
              <a:rPr lang="en-GB" sz="3200" dirty="0" smtClean="0"/>
              <a:t>No loyalty to their class</a:t>
            </a:r>
          </a:p>
          <a:p>
            <a:r>
              <a:rPr lang="en-GB" sz="3200" dirty="0" smtClean="0"/>
              <a:t>Women more likely to be in paid employment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931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4400" dirty="0" smtClean="0"/>
              <a:t>What type of approach is Cooley’s?</a:t>
            </a:r>
          </a:p>
          <a:p>
            <a:r>
              <a:rPr lang="en-GB" sz="4400" dirty="0" smtClean="0"/>
              <a:t>What did he mean by the concept of ‘looking-glass self’?</a:t>
            </a:r>
          </a:p>
          <a:p>
            <a:r>
              <a:rPr lang="en-GB" sz="2400" dirty="0"/>
              <a:t>1 mark for each point</a:t>
            </a:r>
          </a:p>
          <a:p>
            <a:endParaRPr lang="en-GB" sz="4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652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4000" dirty="0" smtClean="0"/>
              <a:t>Social action approach</a:t>
            </a:r>
          </a:p>
          <a:p>
            <a:r>
              <a:rPr lang="en-GB" sz="4000" dirty="0" smtClean="0"/>
              <a:t>The ‘looking-glass self’ is the idea that our image of ourselves is reflected back to us (like a mirror) in the view of others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628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3200" dirty="0" smtClean="0"/>
              <a:t>What term did Bourdieu come up with when referring to the cultural framework and set of ideas possessed by a social class, into which people are socialised, initially by their families and which ultimately influence their cultural tastes and choices? </a:t>
            </a:r>
          </a:p>
          <a:p>
            <a:r>
              <a:rPr lang="en-GB" sz="3200" dirty="0" smtClean="0"/>
              <a:t>2 marks</a:t>
            </a:r>
            <a:endParaRPr lang="en-GB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13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079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8000" dirty="0" smtClean="0"/>
              <a:t>Habitus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282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dirty="0" smtClean="0"/>
              <a:t>Future time orientation and deferred gratification are two ideas which separate the middle-class from the working-class.</a:t>
            </a:r>
          </a:p>
          <a:p>
            <a:pPr marL="571500" indent="-457200">
              <a:buFont typeface="+mj-lt"/>
              <a:buAutoNum type="arabicPeriod"/>
            </a:pPr>
            <a:r>
              <a:rPr lang="en-GB" dirty="0" smtClean="0"/>
              <a:t>What are future time orientation and deferred gratification?</a:t>
            </a:r>
          </a:p>
          <a:p>
            <a:pPr marL="571500" indent="-457200">
              <a:buFont typeface="+mj-lt"/>
              <a:buAutoNum type="arabicPeriod"/>
            </a:pPr>
            <a:r>
              <a:rPr lang="en-GB" dirty="0" smtClean="0"/>
              <a:t>Which of the two social-class identified in the question have the above?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14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165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4400" dirty="0" smtClean="0"/>
              <a:t>Planning for the future</a:t>
            </a:r>
          </a:p>
          <a:p>
            <a:r>
              <a:rPr lang="en-GB" sz="4400" dirty="0" smtClean="0"/>
              <a:t>Putting off today’s pleasures for tomorrow’s gains</a:t>
            </a:r>
          </a:p>
          <a:p>
            <a:r>
              <a:rPr lang="en-GB" sz="4400" dirty="0" smtClean="0"/>
              <a:t>Middle-class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856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3200" dirty="0" smtClean="0"/>
              <a:t>Which social-class has the following:</a:t>
            </a:r>
          </a:p>
          <a:p>
            <a:pPr marL="114300" indent="0">
              <a:buNone/>
            </a:pPr>
            <a:r>
              <a:rPr lang="en-GB" sz="3200" dirty="0" smtClean="0"/>
              <a:t>1.Men are seen as breadwinners, women mainly housewives</a:t>
            </a:r>
          </a:p>
          <a:p>
            <a:pPr marL="114300" indent="0">
              <a:buNone/>
            </a:pPr>
            <a:r>
              <a:rPr lang="en-GB" sz="3200" dirty="0" smtClean="0"/>
              <a:t>2.Getting a job with a skill and earning money, far more important than education and qualifications</a:t>
            </a:r>
          </a:p>
          <a:p>
            <a:pPr marL="114300" indent="0">
              <a:buNone/>
            </a:pPr>
            <a:r>
              <a:rPr lang="en-GB" sz="3200" dirty="0" smtClean="0"/>
              <a:t>3.A strong commitment to old Labour Party</a:t>
            </a:r>
            <a:endParaRPr lang="en-GB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785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5400" dirty="0" smtClean="0"/>
              <a:t>Traditional working class</a:t>
            </a:r>
            <a:endParaRPr lang="en-GB" sz="5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265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dirty="0" smtClean="0"/>
              <a:t>Define gender identity and provide one example</a:t>
            </a:r>
            <a:endParaRPr lang="en-GB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496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dirty="0" smtClean="0"/>
              <a:t>Refers to how people see themselves and how others see them in terms of their gender roles and biological sex</a:t>
            </a:r>
            <a:endParaRPr lang="en-GB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418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 smtClean="0"/>
              <a:t>In relation to gender and identity what did Mead (2001) uncover?</a:t>
            </a:r>
            <a:endParaRPr lang="en-GB" sz="4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949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3200" dirty="0" smtClean="0"/>
              <a:t>She found from studying tribe in New Guinea that masculine and feminine characteristics are not based on biological differences but are a reflection of cultural conditioning within different societies. Therefore these differences are seen to be socially constructed.</a:t>
            </a:r>
            <a:endParaRPr lang="en-GB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844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 smtClean="0"/>
              <a:t>What did Connell (1995) mean by the term ‘hegemonic identity’?</a:t>
            </a:r>
            <a:endParaRPr lang="en-GB" sz="4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18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598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dirty="0" smtClean="0"/>
              <a:t>Hegemonic identity is one that is so dominant that it makes if difficult for individuals to assert different identities </a:t>
            </a:r>
            <a:endParaRPr lang="en-GB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178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4800" dirty="0" smtClean="0"/>
              <a:t>What does the statement ‘the social construction of hegemonic gender identities through primary socialization</a:t>
            </a:r>
            <a:endParaRPr lang="en-GB" sz="4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19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82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4400" dirty="0" smtClean="0"/>
              <a:t>This means parents and relatives tend to hold stereotyped views of typical characteristics of boys and girls which are used as norms when socialising their children</a:t>
            </a:r>
            <a:endParaRPr lang="en-GB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867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dirty="0" smtClean="0"/>
              <a:t>While keeping the last question and answer in mind, what are the four process Oakley identified are evident during primary socialisation?</a:t>
            </a:r>
            <a:endParaRPr lang="en-GB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20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159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4800" dirty="0" smtClean="0"/>
              <a:t>Manipulation</a:t>
            </a:r>
          </a:p>
          <a:p>
            <a:r>
              <a:rPr lang="en-GB" sz="4800" dirty="0" smtClean="0"/>
              <a:t>Canalization</a:t>
            </a:r>
          </a:p>
          <a:p>
            <a:r>
              <a:rPr lang="en-GB" sz="4800" dirty="0" smtClean="0"/>
              <a:t>Verbal appellations</a:t>
            </a:r>
          </a:p>
          <a:p>
            <a:r>
              <a:rPr lang="en-GB" sz="4800" dirty="0" smtClean="0"/>
              <a:t>Differential activity exposure</a:t>
            </a:r>
            <a:endParaRPr lang="en-GB" sz="4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682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dirty="0" smtClean="0"/>
              <a:t>What do you understand by the term new man? </a:t>
            </a:r>
            <a:endParaRPr lang="en-GB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21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799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5400" dirty="0" smtClean="0"/>
              <a:t>Is a man who is seen to be more caring, sharing, gentle, emotional </a:t>
            </a:r>
            <a:r>
              <a:rPr lang="en-GB" sz="5400" dirty="0" err="1" smtClean="0"/>
              <a:t>etc</a:t>
            </a:r>
            <a:endParaRPr lang="en-GB" sz="5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72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7200" dirty="0" smtClean="0"/>
              <a:t>What is diaspora?</a:t>
            </a:r>
            <a:endParaRPr lang="en-GB" sz="7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Q22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009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Diaspora is the dispersal of an ethnic population from its original homeland and its spreading out across the world while retaining cultural ties to the nation of origin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6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6600" dirty="0" smtClean="0"/>
              <a:t>What is a hybrid identity?</a:t>
            </a:r>
            <a:endParaRPr lang="en-GB" sz="6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Q23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931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 smtClean="0"/>
              <a:t>A hybrid identity is a new identity formed from a mix of two or more other identities</a:t>
            </a:r>
            <a:endParaRPr lang="en-GB" sz="4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536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GB" sz="6600" dirty="0" smtClean="0"/>
              <a:t>What is ethnocentrism?</a:t>
            </a:r>
            <a:endParaRPr lang="en-GB" sz="6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802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dirty="0" smtClean="0"/>
              <a:t>Ethnocentrism is a view of the world in which other cultures are seen through the eyes of one’s own culture</a:t>
            </a:r>
            <a:endParaRPr lang="en-GB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15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6000" dirty="0" smtClean="0"/>
              <a:t>What is nationality?</a:t>
            </a:r>
            <a:endParaRPr lang="en-GB" sz="6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Q25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025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dirty="0" smtClean="0"/>
              <a:t>Nationality is having citizenship of a nation-state, including voting rights, a passport and right of residence</a:t>
            </a:r>
            <a:endParaRPr lang="en-GB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55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6600" dirty="0" smtClean="0"/>
              <a:t>What is nationalism?</a:t>
            </a:r>
            <a:endParaRPr lang="en-GB" sz="6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90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dirty="0" smtClean="0"/>
              <a:t>Nationalism involves a sense of pride and commitment to a nation along with a very strong sense of identity to that nation</a:t>
            </a:r>
            <a:endParaRPr lang="en-GB" sz="4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73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6600" dirty="0" smtClean="0"/>
              <a:t>What are cultures of hybridity?</a:t>
            </a:r>
            <a:endParaRPr lang="en-GB" sz="6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08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 smtClean="0"/>
              <a:t>A culture of hybridity is a mix of two or more cultures creating a new culture – a hybrid</a:t>
            </a:r>
            <a:endParaRPr lang="en-GB" sz="4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15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6000" dirty="0" smtClean="0"/>
              <a:t>What is a master identity?</a:t>
            </a:r>
            <a:endParaRPr lang="en-GB" sz="6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48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4400" dirty="0" smtClean="0"/>
              <a:t>Master identity is an identity which overrides all other aspects of that person’s identity, whether they want it to or not</a:t>
            </a:r>
            <a:endParaRPr lang="en-GB" sz="4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6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6000" dirty="0" smtClean="0"/>
              <a:t>What is status frustration?</a:t>
            </a:r>
            <a:endParaRPr lang="en-GB" sz="6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76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4400" dirty="0" smtClean="0"/>
              <a:t>Status frustration is a sense of frustration arising in individuals or groups because they’re denied status (your position in relation to others) in society</a:t>
            </a:r>
            <a:endParaRPr lang="en-GB" sz="4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32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6000" dirty="0" smtClean="0"/>
              <a:t>What </a:t>
            </a:r>
            <a:r>
              <a:rPr lang="en-GB" sz="6000" smtClean="0"/>
              <a:t>is a New </a:t>
            </a:r>
            <a:r>
              <a:rPr lang="en-GB" sz="6000" dirty="0" smtClean="0"/>
              <a:t>Lad?</a:t>
            </a:r>
            <a:endParaRPr lang="en-GB" sz="6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85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4000" dirty="0" smtClean="0"/>
              <a:t>A New Lad is a reaction against the New Man and prefers to associate himself with ‘yob culture’ of aggressive behaviour, lager, football and promiscuousness</a:t>
            </a:r>
            <a:endParaRPr lang="en-GB" sz="4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97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1266</TotalTime>
  <Words>1046</Words>
  <Application>Microsoft Office PowerPoint</Application>
  <PresentationFormat>On-screen Show (4:3)</PresentationFormat>
  <Paragraphs>121</Paragraphs>
  <Slides>60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Waveform</vt:lpstr>
      <vt:lpstr>Q1</vt:lpstr>
      <vt:lpstr>PowerPoint Presentation</vt:lpstr>
      <vt:lpstr>Q2</vt:lpstr>
      <vt:lpstr>PowerPoint Presentation</vt:lpstr>
      <vt:lpstr>Q3</vt:lpstr>
      <vt:lpstr>PowerPoint Presentation</vt:lpstr>
      <vt:lpstr>Q4</vt:lpstr>
      <vt:lpstr>PowerPoint Presentation</vt:lpstr>
      <vt:lpstr>Q5</vt:lpstr>
      <vt:lpstr>PowerPoint Presentation</vt:lpstr>
      <vt:lpstr>Q6</vt:lpstr>
      <vt:lpstr>PowerPoint Presentation</vt:lpstr>
      <vt:lpstr>Q7</vt:lpstr>
      <vt:lpstr>PowerPoint Presentation</vt:lpstr>
      <vt:lpstr>Q8</vt:lpstr>
      <vt:lpstr>PowerPoint Presentation</vt:lpstr>
      <vt:lpstr>Q9</vt:lpstr>
      <vt:lpstr>PowerPoint Presentation</vt:lpstr>
      <vt:lpstr>Q10</vt:lpstr>
      <vt:lpstr>PowerPoint Presentation</vt:lpstr>
      <vt:lpstr>Q11</vt:lpstr>
      <vt:lpstr>PowerPoint Presentation</vt:lpstr>
      <vt:lpstr>Q12</vt:lpstr>
      <vt:lpstr>Answer</vt:lpstr>
      <vt:lpstr>Question 13 </vt:lpstr>
      <vt:lpstr>Answer</vt:lpstr>
      <vt:lpstr>Question 14</vt:lpstr>
      <vt:lpstr>Answer</vt:lpstr>
      <vt:lpstr>Question 15</vt:lpstr>
      <vt:lpstr>Answer</vt:lpstr>
      <vt:lpstr>Question 16</vt:lpstr>
      <vt:lpstr>Answer</vt:lpstr>
      <vt:lpstr>Question 17</vt:lpstr>
      <vt:lpstr>Answer</vt:lpstr>
      <vt:lpstr>Question 18</vt:lpstr>
      <vt:lpstr>Answer</vt:lpstr>
      <vt:lpstr>Question 19</vt:lpstr>
      <vt:lpstr>Answer</vt:lpstr>
      <vt:lpstr>Question 20</vt:lpstr>
      <vt:lpstr>Answer</vt:lpstr>
      <vt:lpstr>Question 21</vt:lpstr>
      <vt:lpstr>PowerPoint Presentation</vt:lpstr>
      <vt:lpstr>Q22</vt:lpstr>
      <vt:lpstr>PowerPoint Presentation</vt:lpstr>
      <vt:lpstr>Q23</vt:lpstr>
      <vt:lpstr>PowerPoint Presentation</vt:lpstr>
      <vt:lpstr>Q24</vt:lpstr>
      <vt:lpstr>PowerPoint Presentation</vt:lpstr>
      <vt:lpstr>Q25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Twynham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Thompson</dc:creator>
  <cp:lastModifiedBy>Chris Thompson</cp:lastModifiedBy>
  <cp:revision>11</cp:revision>
  <dcterms:created xsi:type="dcterms:W3CDTF">2012-11-08T12:51:19Z</dcterms:created>
  <dcterms:modified xsi:type="dcterms:W3CDTF">2012-11-12T12:05:48Z</dcterms:modified>
</cp:coreProperties>
</file>